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6" r:id="rId3"/>
    <p:sldId id="275" r:id="rId4"/>
    <p:sldId id="277" r:id="rId5"/>
    <p:sldId id="287" r:id="rId6"/>
    <p:sldId id="289" r:id="rId7"/>
    <p:sldId id="288" r:id="rId8"/>
    <p:sldId id="290" r:id="rId9"/>
    <p:sldId id="291" r:id="rId10"/>
    <p:sldId id="292" r:id="rId11"/>
    <p:sldId id="293" r:id="rId12"/>
    <p:sldId id="276" r:id="rId13"/>
    <p:sldId id="280" r:id="rId14"/>
    <p:sldId id="278" r:id="rId15"/>
    <p:sldId id="279" r:id="rId16"/>
    <p:sldId id="270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8"/>
    <p:restoredTop sz="85120"/>
  </p:normalViewPr>
  <p:slideViewPr>
    <p:cSldViewPr snapToObjects="1">
      <p:cViewPr varScale="1">
        <p:scale>
          <a:sx n="74" d="100"/>
          <a:sy n="74" d="100"/>
        </p:scale>
        <p:origin x="192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3EBC3-3ABC-F14A-A6E6-9D486E5688F3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7869-808A-3647-A178-A5A45714F2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00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521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22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440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2343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62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4521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77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558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38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3025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783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55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24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42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7869-808A-3647-A178-A5A45714F21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38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CF7EF1-401C-2941-A51D-69E0B03F5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52CD91C-0E2C-BC4C-B886-7A42D6169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991B41-C843-4B4A-9986-C32880BA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4E3CD9-9E6C-B842-95AA-31A87B7C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6092D7-4194-0547-976A-2F1DD74B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39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6550C-9B05-3646-9C73-F1245615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8EBEDC9-02A2-284B-A3A7-63ABBEC90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DEF1A8-8B21-3245-A8FD-D5CF5ED4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331D95-03DE-604D-B099-555F254B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791FC1-332D-3B47-9093-F915C175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44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9B0A1F4-B695-9648-A19C-4F1209E0D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25F875-3A46-8041-A800-28F07824F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8F772F-7878-6443-80C9-89CB6526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83A680-F6F9-BA42-AB8D-EFA813BA6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6270E2-31BB-5144-B0CE-951CA1A7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658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AE5B9C-8D07-1A4B-8EC0-2AFECEEC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583A5D-752F-344D-B633-1F246355B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C0E292-6832-A94C-BFED-0A729385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D52EA3-2A8C-4C46-82FE-C617351C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1295C6-8D21-1F4F-B971-171DEAFF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25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B9FE79-A48A-A24C-A3DE-4916D4CA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610A15-B017-9D41-B85B-691D24399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8AC591-D192-AE4C-B212-383EEED9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407A78-55E8-674F-A14F-21E971B4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23698E-661A-664B-817E-88D62BEE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87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49C02-1B4C-9B47-8401-8A52A747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BBABBB-C460-7447-BD16-DF65F9600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1933C38-CE7F-4146-9A73-52E20A9C9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09F6C1-3F28-1346-925F-C5559EE8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75296A-A135-9642-ADC7-8A0F43FC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1D7CC7-939B-F44D-AF28-363C89D8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34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97C1C3-CCF9-1C46-9551-02674058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ECEEFE-519D-6C4B-8492-641DC6663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253FE51-AC26-2248-9E24-8763592B3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891034-51D2-D24F-8E0C-B80CEF558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C5091E5-7352-1F43-B14F-A76C07A65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4F6B86-1978-D044-90FC-0EC0AC0D2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3158276-5DF1-2E43-9AE6-A095C11F0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D576943-EB3A-7949-A9F0-1F3A3ACD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657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01AD10-B3C9-3D48-9FCD-38E3E40C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A9350D-90EB-9B40-A399-BBAB7DBD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6DF5C6-93E3-E34F-8F3B-B65C7103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C80FD39-3C1A-C045-A268-0D8DE5C3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72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9F42F5A-0A22-414A-8322-D56F4C3C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D3CACE3-BBCA-B041-A1F7-073FCC76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A302DC-BA96-9E44-A9E4-94F8A56A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61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3C5FE-EDEB-B946-8F72-603850622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745E67-5240-D647-B851-88E93EBBE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6BB3E1-9D53-FB45-A5A8-20A1B59AC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3D3063-60ED-5A45-AE23-37D65751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15D37B6-F238-1E45-A97C-3A4D9004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2E99B71-213D-354B-9052-EFEC4C0D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9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7BC685-778A-194B-93B5-00C170F2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A4FC7AA-A3D9-CD41-B473-7370FABB9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EB77CF-B451-EA4B-A290-C121C97D5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648A1DA-C9E8-EE4B-A624-495C8271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0D3301-CDF5-B644-8023-0DC1CBA9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5F0824-E54F-5546-86A5-39CB3694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93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6D14DE1-FDF5-F040-8676-A8DDA2D5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04FE166-876B-DA42-A78F-3140CA32B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4D8D83-0D5E-4A44-9E92-4E3504009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0DC81-6683-5042-8939-310BBFC42EB5}" type="datetimeFigureOut">
              <a:rPr kumimoji="1" lang="ja-JP" altLang="en-US" smtClean="0"/>
              <a:t>2020/2/5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6FC605-4483-CE48-9A4E-0E26BEFBC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0ECE1A-B795-BD41-8A2A-28DDA9349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AF2D-3C0D-FF40-9CAA-A4A9A01AF5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6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ay3/items/8d758ebde41d256a32d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ay3/items/8d758ebde41d256a32d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6F361E-77AA-D740-AD66-2F8423CF226A}"/>
              </a:ext>
            </a:extLst>
          </p:cNvPr>
          <p:cNvSpPr/>
          <p:nvPr/>
        </p:nvSpPr>
        <p:spPr>
          <a:xfrm>
            <a:off x="335360" y="764704"/>
            <a:ext cx="1171262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b="1" dirty="0"/>
              <a:t>picture</a:t>
            </a:r>
            <a:r>
              <a:rPr lang="ja-JP" altLang="en-US" sz="2000" b="1"/>
              <a:t>の投稿・投稿確認・編集・一覧表示・詳細画面・削除機能があること（</a:t>
            </a:r>
            <a:r>
              <a:rPr lang="en-US" altLang="ja-JP" sz="2000" b="1" dirty="0"/>
              <a:t>CRUD</a:t>
            </a:r>
            <a:r>
              <a:rPr lang="ja-JP" altLang="en-US" sz="2000" b="1"/>
              <a:t>機能） </a:t>
            </a:r>
            <a:endParaRPr lang="en-US" altLang="ja-JP" sz="2000" b="1" dirty="0"/>
          </a:p>
          <a:p>
            <a:r>
              <a:rPr lang="en-US" altLang="ja-JP" sz="2000" b="1" dirty="0"/>
              <a:t>- </a:t>
            </a:r>
            <a:r>
              <a:rPr lang="ja-JP" altLang="en-US" sz="2000" b="1">
                <a:solidFill>
                  <a:srgbClr val="C00000"/>
                </a:solidFill>
              </a:rPr>
              <a:t>ログイン機能があること（</a:t>
            </a:r>
            <a:r>
              <a:rPr lang="en-US" altLang="ja-JP" sz="2000" b="1" dirty="0">
                <a:solidFill>
                  <a:srgbClr val="C00000"/>
                </a:solidFill>
              </a:rPr>
              <a:t>devise</a:t>
            </a:r>
            <a:r>
              <a:rPr lang="ja-JP" altLang="en-US" sz="2000" b="1">
                <a:solidFill>
                  <a:srgbClr val="C00000"/>
                </a:solidFill>
              </a:rPr>
              <a:t>などの</a:t>
            </a:r>
            <a:r>
              <a:rPr lang="en-US" altLang="ja-JP" sz="2000" b="1" dirty="0">
                <a:solidFill>
                  <a:srgbClr val="C00000"/>
                </a:solidFill>
              </a:rPr>
              <a:t>gem</a:t>
            </a:r>
            <a:r>
              <a:rPr lang="ja-JP" altLang="en-US" sz="2000" b="1">
                <a:solidFill>
                  <a:srgbClr val="C00000"/>
                </a:solidFill>
              </a:rPr>
              <a:t>は使わないこと） </a:t>
            </a:r>
            <a:endParaRPr lang="en-US" altLang="ja-JP" sz="2000" b="1" dirty="0">
              <a:solidFill>
                <a:srgbClr val="C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User</a:t>
            </a:r>
            <a:r>
              <a:rPr lang="ja-JP" altLang="en-US" sz="2000" b="1"/>
              <a:t>と</a:t>
            </a:r>
            <a:r>
              <a:rPr lang="en-US" altLang="ja-JP" sz="2000" b="1" dirty="0"/>
              <a:t>Picture</a:t>
            </a:r>
            <a:r>
              <a:rPr lang="ja-JP" altLang="en-US" sz="2000" b="1"/>
              <a:t>をひも付けて誰が</a:t>
            </a:r>
            <a:r>
              <a:rPr lang="en-US" altLang="ja-JP" sz="2000" b="1" dirty="0"/>
              <a:t>Picture</a:t>
            </a:r>
            <a:r>
              <a:rPr lang="ja-JP" altLang="en-US" sz="2000" b="1"/>
              <a:t>を投稿したか分かるようにすること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>
                <a:solidFill>
                  <a:srgbClr val="C00000"/>
                </a:solidFill>
              </a:rPr>
              <a:t>画像と文章を投稿できるようにすること </a:t>
            </a:r>
            <a:endParaRPr lang="en-US" altLang="ja-JP" sz="2000" b="1" dirty="0">
              <a:solidFill>
                <a:srgbClr val="C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Heroku</a:t>
            </a:r>
            <a:r>
              <a:rPr lang="ja-JP" altLang="en-US" sz="2000" b="1"/>
              <a:t>にアップロードしてある状態であること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404,500</a:t>
            </a:r>
            <a:r>
              <a:rPr lang="ja-JP" altLang="en-US" sz="2000" b="1"/>
              <a:t>のエラーページを実装すること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変数名やアソシエーション名は具体的で、一目見て概ね理解できる名前にすること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インデントは半角スペース二つで揃えること </a:t>
            </a:r>
            <a:endParaRPr lang="en-US" altLang="ja-JP" sz="2000" b="1" dirty="0"/>
          </a:p>
          <a:p>
            <a:r>
              <a:rPr lang="en-US" altLang="ja-JP" sz="2000" b="1" dirty="0"/>
              <a:t>- </a:t>
            </a:r>
            <a:r>
              <a:rPr lang="ja-JP" altLang="en-US" sz="2000" b="1"/>
              <a:t>ロケット記法は使わないこと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変数やアソシエーション名は、機能に関連した名前づけを心がけ、</a:t>
            </a:r>
            <a:r>
              <a:rPr lang="en-US" altLang="ja-JP" sz="2000" b="1" dirty="0" err="1"/>
              <a:t>good_answers</a:t>
            </a:r>
            <a:r>
              <a:rPr lang="ja-JP" altLang="en-US" sz="2000" b="1"/>
              <a:t>のようにスネークケースできちんと単語を分けること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変数やアソシエーション名に省略した名称は基本的に使わない</a:t>
            </a:r>
            <a:r>
              <a:rPr lang="en-US" altLang="ja-JP" sz="2000" b="1" dirty="0"/>
              <a:t>(</a:t>
            </a:r>
            <a:r>
              <a:rPr lang="ja-JP" altLang="en-US" sz="2000" b="1"/>
              <a:t>意味を予測しづらいため</a:t>
            </a:r>
            <a:r>
              <a:rPr lang="en-US" altLang="ja-JP" sz="2000" b="1" dirty="0"/>
              <a:t>) </a:t>
            </a:r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private</a:t>
            </a:r>
            <a:r>
              <a:rPr lang="ja-JP" altLang="en-US" sz="2000" b="1"/>
              <a:t>より下の行は</a:t>
            </a:r>
            <a:r>
              <a:rPr lang="en-US" altLang="ja-JP" sz="2000" b="1" dirty="0"/>
              <a:t>private</a:t>
            </a:r>
            <a:r>
              <a:rPr lang="ja-JP" altLang="en-US" sz="2000" b="1"/>
              <a:t>と同じレベルのインデントにする </a:t>
            </a:r>
            <a:endParaRPr lang="en-US" altLang="ja-JP" sz="2000" b="1" dirty="0"/>
          </a:p>
          <a:p>
            <a:r>
              <a:rPr lang="en-US" altLang="ja-JP" sz="2000" b="1" dirty="0"/>
              <a:t>- update</a:t>
            </a:r>
            <a:r>
              <a:rPr lang="ja-JP" altLang="en-US" sz="2000" b="1"/>
              <a:t>などの記述の際、バリデーションが発火した時の処理も考慮しておくこと。（レンダリングする</a:t>
            </a:r>
            <a:r>
              <a:rPr lang="en-US" altLang="ja-JP" sz="2000" b="1" dirty="0"/>
              <a:t>view</a:t>
            </a:r>
            <a:r>
              <a:rPr lang="ja-JP" altLang="en-US" sz="2000" b="1"/>
              <a:t>が見つけられなくてエラーになったりしないように注意する）</a:t>
            </a:r>
            <a:endParaRPr lang="en-US" altLang="ja-JP" sz="2000" b="1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9FB49A-810F-4D40-A197-AB1F74D50705}"/>
              </a:ext>
            </a:extLst>
          </p:cNvPr>
          <p:cNvSpPr/>
          <p:nvPr/>
        </p:nvSpPr>
        <p:spPr>
          <a:xfrm>
            <a:off x="407368" y="1166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課題</a:t>
            </a:r>
          </a:p>
        </p:txBody>
      </p:sp>
    </p:spTree>
    <p:extLst>
      <p:ext uri="{BB962C8B-B14F-4D97-AF65-F5344CB8AC3E}">
        <p14:creationId xmlns:p14="http://schemas.microsoft.com/office/powerpoint/2010/main" val="342633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978496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516178-84B3-E24A-84B5-3C44EA24685E}"/>
              </a:ext>
            </a:extLst>
          </p:cNvPr>
          <p:cNvSpPr/>
          <p:nvPr/>
        </p:nvSpPr>
        <p:spPr>
          <a:xfrm>
            <a:off x="479376" y="762472"/>
            <a:ext cx="110172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15 </a:t>
            </a:r>
            <a:r>
              <a:rPr lang="ja-JP" altLang="en-US" sz="2000" b="1"/>
              <a:t>画像アップロードに確認画面を挟みたい場</a:t>
            </a:r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AC527-3910-FB4C-9556-DC9803C31885}"/>
              </a:ext>
            </a:extLst>
          </p:cNvPr>
          <p:cNvSpPr/>
          <p:nvPr/>
        </p:nvSpPr>
        <p:spPr>
          <a:xfrm>
            <a:off x="417815" y="116632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　　</a:t>
            </a:r>
            <a:r>
              <a:rPr lang="en-US" altLang="ja-JP" sz="2400" b="1" dirty="0"/>
              <a:t> image</a:t>
            </a:r>
            <a:r>
              <a:rPr lang="ja-JP" altLang="en-US" sz="2400" b="1"/>
              <a:t>について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BD38FEA-8656-3B41-A98D-727C8BD2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01661"/>
            <a:ext cx="3771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978496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516178-84B3-E24A-84B5-3C44EA24685E}"/>
              </a:ext>
            </a:extLst>
          </p:cNvPr>
          <p:cNvSpPr/>
          <p:nvPr/>
        </p:nvSpPr>
        <p:spPr>
          <a:xfrm>
            <a:off x="479376" y="762472"/>
            <a:ext cx="110172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16</a:t>
            </a:r>
            <a:r>
              <a:rPr lang="ja-JP" altLang="en-US" sz="2000" b="1"/>
              <a:t> モデル・マイグレーションファイル作成</a:t>
            </a:r>
            <a:endParaRPr lang="en-US" altLang="ja-JP" sz="2000" b="1" dirty="0"/>
          </a:p>
          <a:p>
            <a:r>
              <a:rPr lang="ja-JP" altLang="en-US" sz="2000" b="1"/>
              <a:t>　　</a:t>
            </a:r>
            <a:r>
              <a:rPr lang="en" altLang="ja-JP" sz="2000" b="1" dirty="0"/>
              <a:t> $ rails g model User </a:t>
            </a:r>
            <a:br>
              <a:rPr lang="en" altLang="ja-JP" sz="2000" b="1" dirty="0"/>
            </a:br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AC527-3910-FB4C-9556-DC9803C31885}"/>
              </a:ext>
            </a:extLst>
          </p:cNvPr>
          <p:cNvSpPr/>
          <p:nvPr/>
        </p:nvSpPr>
        <p:spPr>
          <a:xfrm>
            <a:off x="417815" y="116632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　　ログインについて</a:t>
            </a:r>
          </a:p>
        </p:txBody>
      </p:sp>
    </p:spTree>
    <p:extLst>
      <p:ext uri="{BB962C8B-B14F-4D97-AF65-F5344CB8AC3E}">
        <p14:creationId xmlns:p14="http://schemas.microsoft.com/office/powerpoint/2010/main" val="24517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9FB49A-810F-4D40-A197-AB1F74D50705}"/>
              </a:ext>
            </a:extLst>
          </p:cNvPr>
          <p:cNvSpPr/>
          <p:nvPr/>
        </p:nvSpPr>
        <p:spPr>
          <a:xfrm>
            <a:off x="407368" y="1166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A2C7A83-0D96-9847-A9E1-52F08EDCF82B}"/>
              </a:ext>
            </a:extLst>
          </p:cNvPr>
          <p:cNvSpPr/>
          <p:nvPr/>
        </p:nvSpPr>
        <p:spPr>
          <a:xfrm>
            <a:off x="479376" y="980728"/>
            <a:ext cx="1101722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6</a:t>
            </a:r>
            <a:r>
              <a:rPr lang="ja-JP" altLang="en-US" sz="2000" b="1"/>
              <a:t> マイグレーションファイルを作成</a:t>
            </a:r>
            <a:endParaRPr lang="en-US" altLang="ja-JP" sz="2000" b="1" dirty="0"/>
          </a:p>
          <a:p>
            <a:r>
              <a:rPr lang="en-US" altLang="ja-JP" sz="2000" b="1" dirty="0"/>
              <a:t>$ bundle exec rails g migration </a:t>
            </a:r>
            <a:r>
              <a:rPr lang="en-US" altLang="ja-JP" sz="2000" b="1" dirty="0" err="1"/>
              <a:t>CreateBlogs</a:t>
            </a:r>
            <a:endParaRPr lang="en-US" altLang="ja-JP" sz="2000" b="1" dirty="0"/>
          </a:p>
          <a:p>
            <a:r>
              <a:rPr lang="en-US" altLang="ja-JP" sz="2000" b="1" dirty="0"/>
              <a:t>  ※ </a:t>
            </a:r>
            <a:r>
              <a:rPr lang="en-US" altLang="ja-JP" sz="2000" b="1" dirty="0" err="1"/>
              <a:t>CreateBlogs</a:t>
            </a:r>
            <a:r>
              <a:rPr lang="ja-JP" altLang="en-US" sz="2000" b="1"/>
              <a:t>はマイグレーションファイル名</a:t>
            </a:r>
            <a:endParaRPr lang="en-US" altLang="ja-JP" sz="2000" b="1" dirty="0"/>
          </a:p>
          <a:p>
            <a:r>
              <a:rPr lang="ja-JP" altLang="en-US" sz="2000" b="1"/>
              <a:t>　　→マイグレーションファイル名は分かりやすいように命名する</a:t>
            </a:r>
            <a:endParaRPr lang="en-US" altLang="ja-JP" sz="2000" b="1" dirty="0"/>
          </a:p>
          <a:p>
            <a:r>
              <a:rPr lang="en-US" altLang="ja-JP" sz="2000" b="1" dirty="0"/>
              <a:t> </a:t>
            </a:r>
          </a:p>
          <a:p>
            <a:r>
              <a:rPr lang="en-US" altLang="ja-JP" sz="2000" b="1" dirty="0"/>
              <a:t>7</a:t>
            </a:r>
            <a:r>
              <a:rPr lang="ja-JP" altLang="en-US" sz="2000" b="1"/>
              <a:t> マイグレーションコマンドを実行</a:t>
            </a:r>
            <a:r>
              <a:rPr lang="en-US" altLang="ja-JP" sz="2000" b="1" dirty="0"/>
              <a:t> ※</a:t>
            </a:r>
            <a:r>
              <a:rPr lang="ja-JP" altLang="en-US" sz="2000" b="1"/>
              <a:t>テーブルに変更が反映される</a:t>
            </a:r>
            <a:endParaRPr lang="en-US" altLang="ja-JP" sz="2000" b="1" dirty="0"/>
          </a:p>
          <a:p>
            <a:r>
              <a:rPr lang="en-US" altLang="ja-JP" sz="2000" b="1" dirty="0"/>
              <a:t>$ bundle exec rails </a:t>
            </a:r>
            <a:r>
              <a:rPr lang="en-US" altLang="ja-JP" sz="2000" b="1" dirty="0" err="1"/>
              <a:t>db:migrate</a:t>
            </a:r>
            <a:endParaRPr lang="en-US" altLang="ja-JP" sz="2000" b="1" dirty="0"/>
          </a:p>
          <a:p>
            <a:endParaRPr lang="en-US" altLang="ja-JP" sz="2000" b="1" dirty="0"/>
          </a:p>
          <a:p>
            <a:r>
              <a:rPr lang="en-US" altLang="ja-JP" sz="2000" b="1" dirty="0"/>
              <a:t>~</a:t>
            </a:r>
            <a:r>
              <a:rPr lang="ja-JP" altLang="en-US" sz="2000" b="1"/>
              <a:t>補足</a:t>
            </a:r>
            <a:r>
              <a:rPr lang="en-US" altLang="ja-JP" sz="2000" b="1" dirty="0"/>
              <a:t>~</a:t>
            </a:r>
          </a:p>
          <a:p>
            <a:r>
              <a:rPr lang="en-US" altLang="ja-JP" sz="2000" b="1" dirty="0"/>
              <a:t>&lt;rails g migration&gt;</a:t>
            </a:r>
          </a:p>
          <a:p>
            <a:r>
              <a:rPr lang="ja-JP" altLang="en-US" sz="2000" b="1"/>
              <a:t>マイグレーションファイルという</a:t>
            </a:r>
            <a:r>
              <a:rPr lang="en-US" altLang="ja-JP" sz="2000" b="1" dirty="0"/>
              <a:t>Ruby</a:t>
            </a:r>
            <a:r>
              <a:rPr lang="ja-JP" altLang="en-US" sz="2000" b="1"/>
              <a:t>のファイルを作成するコマンド</a:t>
            </a:r>
            <a:br>
              <a:rPr lang="ja-JP" altLang="en-US" sz="2000" b="1"/>
            </a:br>
            <a:r>
              <a:rPr lang="en-US" altLang="ja-JP" sz="2000" b="1" dirty="0"/>
              <a:t>&lt;rails </a:t>
            </a:r>
            <a:r>
              <a:rPr lang="en-US" altLang="ja-JP" sz="2000" b="1" dirty="0" err="1"/>
              <a:t>db:migrate</a:t>
            </a:r>
            <a:r>
              <a:rPr lang="en-US" altLang="ja-JP" sz="2000" b="1" dirty="0"/>
              <a:t>&gt;</a:t>
            </a:r>
          </a:p>
          <a:p>
            <a:r>
              <a:rPr lang="ja-JP" altLang="en-US" sz="2000" b="1"/>
              <a:t>新しく作成されたマイグレーションファイルを読み取って、そこに記述されている命令</a:t>
            </a:r>
            <a:endParaRPr lang="en-US" altLang="ja-JP" sz="2000" b="1" dirty="0"/>
          </a:p>
          <a:p>
            <a:r>
              <a:rPr lang="ja-JP" altLang="en-US" sz="2000" b="1"/>
              <a:t>（「新しいテーブルを作ってください」などの命令）を、</a:t>
            </a:r>
            <a:r>
              <a:rPr lang="en-US" altLang="ja-JP" sz="2000" b="1" dirty="0"/>
              <a:t>DB</a:t>
            </a:r>
            <a:r>
              <a:rPr lang="ja-JP" altLang="en-US" sz="2000" b="1"/>
              <a:t>に対して行うコマンド</a:t>
            </a:r>
            <a:endParaRPr lang="en-US" altLang="ja-JP" sz="2000" b="1" dirty="0"/>
          </a:p>
          <a:p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706163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9FB49A-810F-4D40-A197-AB1F74D50705}"/>
              </a:ext>
            </a:extLst>
          </p:cNvPr>
          <p:cNvSpPr/>
          <p:nvPr/>
        </p:nvSpPr>
        <p:spPr>
          <a:xfrm>
            <a:off x="407368" y="116632"/>
            <a:ext cx="1244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/>
              <a:t>GitHub</a:t>
            </a:r>
            <a:endParaRPr lang="ja-JP" altLang="en-US" sz="2400" b="1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198131-DA12-634D-887E-EFEBBBC3FDAE}"/>
              </a:ext>
            </a:extLst>
          </p:cNvPr>
          <p:cNvSpPr/>
          <p:nvPr/>
        </p:nvSpPr>
        <p:spPr>
          <a:xfrm>
            <a:off x="623392" y="764704"/>
            <a:ext cx="92170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/>
              <a:t>・</a:t>
            </a:r>
            <a:r>
              <a:rPr lang="en-US" altLang="ja-JP" b="1" dirty="0"/>
              <a:t>GitHub</a:t>
            </a:r>
          </a:p>
          <a:p>
            <a:r>
              <a:rPr lang="en-US" altLang="ja-JP" b="1" dirty="0"/>
              <a:t>   Repositories</a:t>
            </a:r>
            <a:r>
              <a:rPr lang="ja-JP" altLang="en-US" b="1"/>
              <a:t>→</a:t>
            </a:r>
            <a:r>
              <a:rPr lang="en-US" altLang="ja-JP" b="1" dirty="0"/>
              <a:t>New</a:t>
            </a:r>
          </a:p>
          <a:p>
            <a:endParaRPr lang="en-US" altLang="ja-JP" b="1" dirty="0"/>
          </a:p>
          <a:p>
            <a:r>
              <a:rPr lang="ja-JP" altLang="en-US" b="1"/>
              <a:t>・</a:t>
            </a:r>
            <a:r>
              <a:rPr lang="en-US" altLang="ja-JP" b="1" dirty="0"/>
              <a:t>GitHub</a:t>
            </a:r>
            <a:r>
              <a:rPr lang="ja-JP" altLang="en-US" b="1"/>
              <a:t>と連携</a:t>
            </a:r>
            <a:endParaRPr lang="en-US" altLang="ja-JP" b="1" dirty="0"/>
          </a:p>
          <a:p>
            <a:r>
              <a:rPr lang="ja-JP" altLang="en-US" b="1"/>
              <a:t>　</a:t>
            </a:r>
            <a:r>
              <a:rPr lang="en-US" altLang="ja-JP" b="1" dirty="0"/>
              <a:t>$ git </a:t>
            </a:r>
            <a:r>
              <a:rPr lang="en-US" altLang="ja-JP" b="1" dirty="0" err="1"/>
              <a:t>init</a:t>
            </a:r>
            <a:r>
              <a:rPr lang="ja-JP" altLang="en-US" b="1"/>
              <a:t>       </a:t>
            </a:r>
            <a:r>
              <a:rPr lang="en" altLang="ja-JP" b="1" dirty="0"/>
              <a:t>Git</a:t>
            </a:r>
            <a:r>
              <a:rPr lang="ja-JP" altLang="en-US" b="1"/>
              <a:t>を使う宣言　</a:t>
            </a:r>
            <a:r>
              <a:rPr lang="en" altLang="ja-JP" b="1" dirty="0"/>
              <a:t>.git </a:t>
            </a:r>
            <a:r>
              <a:rPr lang="ja-JP" altLang="en-US" b="1"/>
              <a:t>フォルダが作成される。</a:t>
            </a:r>
            <a:endParaRPr lang="en-US" altLang="ja-JP" b="1" dirty="0"/>
          </a:p>
          <a:p>
            <a:r>
              <a:rPr lang="ja-JP" altLang="en-US" b="1"/>
              <a:t>　</a:t>
            </a:r>
            <a:r>
              <a:rPr lang="en-US" altLang="ja-JP" b="1" dirty="0"/>
              <a:t>$ git add .</a:t>
            </a:r>
            <a:r>
              <a:rPr lang="ja-JP" altLang="en-US" b="1"/>
              <a:t>    今のディレクトリより下のものを全て管理対象に追加。</a:t>
            </a:r>
            <a:endParaRPr lang="en-US" altLang="ja-JP" b="1" dirty="0"/>
          </a:p>
          <a:p>
            <a:r>
              <a:rPr lang="ja-JP" altLang="en-US" b="1"/>
              <a:t>　</a:t>
            </a:r>
            <a:r>
              <a:rPr lang="en-US" altLang="ja-JP" b="1" dirty="0"/>
              <a:t>$ git commit -m "first comment”</a:t>
            </a:r>
          </a:p>
          <a:p>
            <a:r>
              <a:rPr lang="ja-JP" altLang="en-US" b="1"/>
              <a:t>　</a:t>
            </a:r>
            <a:r>
              <a:rPr lang="en-US" altLang="ja-JP" b="1" dirty="0"/>
              <a:t>$ git remote add origin URL</a:t>
            </a:r>
            <a:r>
              <a:rPr lang="ja-JP" altLang="en-US" b="1"/>
              <a:t>  共有リポジトリ</a:t>
            </a:r>
            <a:r>
              <a:rPr lang="en-US" altLang="ja-JP" b="1" dirty="0"/>
              <a:t>(origin)</a:t>
            </a:r>
            <a:r>
              <a:rPr lang="ja-JP" altLang="en-US" b="1"/>
              <a:t>を登録。</a:t>
            </a:r>
            <a:endParaRPr lang="en-US" altLang="ja-JP" b="1" dirty="0"/>
          </a:p>
          <a:p>
            <a:r>
              <a:rPr lang="ja-JP" altLang="en-US" b="1"/>
              <a:t>　</a:t>
            </a:r>
            <a:r>
              <a:rPr lang="en-US" altLang="ja-JP" b="1" dirty="0"/>
              <a:t>$ git push -u origin master    </a:t>
            </a:r>
            <a:r>
              <a:rPr lang="ja-JP" altLang="en-US" b="1"/>
              <a:t>ローカルでの開発内容を共有リポジトリに反映させる</a:t>
            </a:r>
            <a:endParaRPr lang="en-US" altLang="ja-JP" b="1" dirty="0"/>
          </a:p>
          <a:p>
            <a:r>
              <a:rPr lang="ja-JP" altLang="en-US" b="1"/>
              <a:t>　　</a:t>
            </a:r>
            <a:r>
              <a:rPr lang="en-US" altLang="ja-JP" b="1" dirty="0"/>
              <a:t>※</a:t>
            </a:r>
            <a:r>
              <a:rPr lang="ja-JP" altLang="en-US" b="1"/>
              <a:t>参照</a:t>
            </a:r>
            <a:r>
              <a:rPr lang="en-US" altLang="ja-JP" b="1" dirty="0"/>
              <a:t>:</a:t>
            </a:r>
            <a:r>
              <a:rPr lang="en" altLang="ja-JP" dirty="0">
                <a:hlinkClick r:id="rId3"/>
              </a:rPr>
              <a:t>https</a:t>
            </a:r>
            <a:endParaRPr lang="en" altLang="ja-JP" dirty="0"/>
          </a:p>
          <a:p>
            <a:endParaRPr lang="en" altLang="ja-JP" dirty="0"/>
          </a:p>
          <a:p>
            <a:r>
              <a:rPr lang="ja-JP" altLang="en-US" b="1"/>
              <a:t>・コミットメッセージの登録</a:t>
            </a:r>
            <a:endParaRPr lang="en-US" altLang="ja-JP" b="1" dirty="0"/>
          </a:p>
          <a:p>
            <a:r>
              <a:rPr lang="ja-JP" altLang="en-US" b="1"/>
              <a:t>　</a:t>
            </a:r>
            <a:r>
              <a:rPr lang="en-US" altLang="ja-JP" b="1" dirty="0"/>
              <a:t>$ git add .</a:t>
            </a:r>
          </a:p>
          <a:p>
            <a:endParaRPr lang="ja-JP" altLang="en-US" b="1"/>
          </a:p>
          <a:p>
            <a:r>
              <a:rPr lang="ja-JP" altLang="en-US" b="1"/>
              <a:t>　</a:t>
            </a:r>
            <a:r>
              <a:rPr lang="en-US" altLang="ja-JP" b="1" dirty="0"/>
              <a:t>$ git commit -m "</a:t>
            </a:r>
            <a:r>
              <a:rPr lang="ja-JP" altLang="en-US" b="1"/>
              <a:t>じゃんけん課題提出します”  </a:t>
            </a:r>
            <a:r>
              <a:rPr lang="en-US" altLang="ja-JP" b="1" dirty="0"/>
              <a:t>※②</a:t>
            </a:r>
            <a:r>
              <a:rPr lang="ja-JP" altLang="en-US" b="1"/>
              <a:t>のコメントを残した</a:t>
            </a:r>
          </a:p>
          <a:p>
            <a:r>
              <a:rPr lang="ja-JP" altLang="en-US" b="1"/>
              <a:t>　</a:t>
            </a:r>
            <a:r>
              <a:rPr lang="en-US" altLang="ja-JP" b="1" dirty="0"/>
              <a:t>$git push origin master   ※</a:t>
            </a:r>
            <a:r>
              <a:rPr lang="ja-JP" altLang="en-US" b="1"/>
              <a:t>ギットハブ（ウェブ）に置いた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719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9FB49A-810F-4D40-A197-AB1F74D50705}"/>
              </a:ext>
            </a:extLst>
          </p:cNvPr>
          <p:cNvSpPr/>
          <p:nvPr/>
        </p:nvSpPr>
        <p:spPr>
          <a:xfrm>
            <a:off x="407368" y="116632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マイグレーションファイルの命名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68D1A68-0BF7-F84C-84EA-37E0E37CC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040"/>
            <a:ext cx="7878142" cy="60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9FB49A-810F-4D40-A197-AB1F74D50705}"/>
              </a:ext>
            </a:extLst>
          </p:cNvPr>
          <p:cNvSpPr/>
          <p:nvPr/>
        </p:nvSpPr>
        <p:spPr>
          <a:xfrm>
            <a:off x="407368" y="11663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データ型について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11EA574-A552-4645-BACF-424F42DC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0" y="786653"/>
            <a:ext cx="89662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045535-4E9F-3145-826E-4C20A995B657}"/>
              </a:ext>
            </a:extLst>
          </p:cNvPr>
          <p:cNvSpPr/>
          <p:nvPr/>
        </p:nvSpPr>
        <p:spPr>
          <a:xfrm>
            <a:off x="479376" y="404664"/>
            <a:ext cx="11017224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ja-JP" sz="2000" b="1" dirty="0"/>
          </a:p>
          <a:p>
            <a:endParaRPr lang="en-US" altLang="ja-JP" sz="2000" b="1" dirty="0"/>
          </a:p>
          <a:p>
            <a:r>
              <a:rPr lang="ja-JP" altLang="en-US" sz="2000" b="1"/>
              <a:t>状況：</a:t>
            </a:r>
            <a:r>
              <a:rPr lang="en-US" altLang="ja-JP" sz="2000" b="1" dirty="0"/>
              <a:t>Table</a:t>
            </a:r>
            <a:r>
              <a:rPr lang="ja-JP" altLang="en-US" sz="2000" b="1"/>
              <a:t>を誤って２つ作成をしてしまった</a:t>
            </a:r>
            <a:endParaRPr lang="en-US" altLang="ja-JP" sz="2000" b="1" dirty="0"/>
          </a:p>
          <a:p>
            <a:r>
              <a:rPr lang="ja-JP" altLang="en-US" sz="2000" b="1"/>
              <a:t>要望：</a:t>
            </a:r>
            <a:r>
              <a:rPr lang="en-US" altLang="ja-JP" sz="2000" b="1" dirty="0"/>
              <a:t>Table</a:t>
            </a:r>
            <a:r>
              <a:rPr lang="ja-JP" altLang="en-US" sz="2000" b="1"/>
              <a:t>を</a:t>
            </a:r>
            <a:r>
              <a:rPr lang="en-US" altLang="ja-JP" sz="2000" b="1" dirty="0"/>
              <a:t>1</a:t>
            </a:r>
            <a:r>
              <a:rPr lang="ja-JP" altLang="en-US" sz="2000" b="1"/>
              <a:t>つ削除したい</a:t>
            </a:r>
            <a:endParaRPr lang="en-US" altLang="ja-JP" sz="2000" b="1" dirty="0"/>
          </a:p>
          <a:p>
            <a:r>
              <a:rPr lang="ja-JP" altLang="en-US" sz="2000" b="1"/>
              <a:t>対応：</a:t>
            </a:r>
            <a:r>
              <a:rPr lang="en-US" altLang="ja-JP" sz="2000" b="1" dirty="0"/>
              <a:t>1</a:t>
            </a:r>
            <a:r>
              <a:rPr lang="ja-JP" altLang="en-US" sz="2000" b="1"/>
              <a:t> マイグレーションファイルを作成</a:t>
            </a:r>
            <a:endParaRPr lang="en-US" altLang="ja-JP" sz="2000" b="1" dirty="0"/>
          </a:p>
          <a:p>
            <a:r>
              <a:rPr lang="ja-JP" altLang="en-US" sz="2000" b="1"/>
              <a:t>　</a:t>
            </a:r>
            <a:r>
              <a:rPr lang="en-US" altLang="ja-JP" sz="2000" b="1" dirty="0"/>
              <a:t>      </a:t>
            </a:r>
            <a:r>
              <a:rPr lang="ja-JP" altLang="en-US" sz="2000" b="1"/>
              <a:t>　</a:t>
            </a:r>
            <a:r>
              <a:rPr lang="en-US" altLang="ja-JP" sz="2000" b="1" dirty="0"/>
              <a:t>$ b</a:t>
            </a:r>
            <a:r>
              <a:rPr lang="en" altLang="ja-JP" sz="2000" b="1" dirty="0" err="1"/>
              <a:t>undle</a:t>
            </a:r>
            <a:r>
              <a:rPr lang="en" altLang="ja-JP" sz="2000" b="1" dirty="0"/>
              <a:t> exec rails g migration </a:t>
            </a:r>
            <a:r>
              <a:rPr lang="en" altLang="ja-JP" sz="2000" b="1" dirty="0" err="1"/>
              <a:t>DropBlogs</a:t>
            </a:r>
            <a:endParaRPr lang="en" altLang="ja-JP" sz="2000" b="1" dirty="0"/>
          </a:p>
          <a:p>
            <a:r>
              <a:rPr lang="en" altLang="ja-JP" sz="2000" b="1" dirty="0"/>
              <a:t>           2</a:t>
            </a:r>
            <a:r>
              <a:rPr lang="ja-JP" altLang="en-US" sz="2000" b="1"/>
              <a:t>マイグレーションファイルの編集</a:t>
            </a:r>
            <a:endParaRPr lang="en-US" altLang="ja-JP" sz="2000" b="1" dirty="0"/>
          </a:p>
          <a:p>
            <a:r>
              <a:rPr lang="ja-JP" altLang="en-US" sz="2000" b="1"/>
              <a:t>　　　　</a:t>
            </a:r>
            <a:r>
              <a:rPr lang="en" altLang="ja-JP" sz="2000" b="1" dirty="0"/>
              <a:t>def change</a:t>
            </a:r>
          </a:p>
          <a:p>
            <a:r>
              <a:rPr lang="ja-JP" altLang="en-US" sz="2000" b="1"/>
              <a:t>　　　　　</a:t>
            </a:r>
            <a:r>
              <a:rPr lang="en" altLang="ja-JP" sz="2000" b="1" dirty="0" err="1"/>
              <a:t>drop_table</a:t>
            </a:r>
            <a:r>
              <a:rPr lang="en" altLang="ja-JP" sz="2000" b="1" dirty="0"/>
              <a:t> :blogs2s</a:t>
            </a:r>
          </a:p>
          <a:p>
            <a:r>
              <a:rPr lang="ja-JP" altLang="en-US" sz="2000" b="1"/>
              <a:t>　　　　</a:t>
            </a:r>
            <a:r>
              <a:rPr lang="en" altLang="ja-JP" sz="2000" b="1" dirty="0"/>
              <a:t>end</a:t>
            </a:r>
          </a:p>
          <a:p>
            <a:r>
              <a:rPr lang="ja-JP" altLang="en-US" sz="2000" b="1"/>
              <a:t>　　　</a:t>
            </a:r>
            <a:r>
              <a:rPr lang="en-US" altLang="ja-JP" sz="2000" b="1" dirty="0"/>
              <a:t>3</a:t>
            </a:r>
            <a:r>
              <a:rPr lang="ja-JP" altLang="en-US" sz="2000" b="1"/>
              <a:t> </a:t>
            </a:r>
            <a:r>
              <a:rPr lang="en-US" altLang="ja-JP" sz="2000" b="1" dirty="0"/>
              <a:t>$ bundle exec rails </a:t>
            </a:r>
            <a:r>
              <a:rPr lang="en-US" altLang="ja-JP" sz="2000" b="1" dirty="0" err="1"/>
              <a:t>db:migrate</a:t>
            </a:r>
            <a:endParaRPr lang="en-US" altLang="ja-JP" sz="2000" b="1" dirty="0"/>
          </a:p>
          <a:p>
            <a:endParaRPr lang="en-US" altLang="ja-JP" sz="2000" b="1" dirty="0"/>
          </a:p>
          <a:p>
            <a:r>
              <a:rPr lang="ja-JP" altLang="en-US" sz="2000" b="1"/>
              <a:t>状況：</a:t>
            </a:r>
            <a:r>
              <a:rPr lang="en-US" altLang="ja-JP" sz="2000" b="1" dirty="0"/>
              <a:t>Table</a:t>
            </a:r>
            <a:r>
              <a:rPr lang="ja-JP" altLang="en-US" sz="2000" b="1"/>
              <a:t>にカラムが追加されていない</a:t>
            </a:r>
            <a:endParaRPr lang="en-US" altLang="ja-JP" sz="2000" b="1" dirty="0"/>
          </a:p>
          <a:p>
            <a:r>
              <a:rPr lang="ja-JP" altLang="en-US" sz="2000" b="1"/>
              <a:t>要望：</a:t>
            </a:r>
            <a:r>
              <a:rPr lang="en-US" altLang="ja-JP" sz="2000" b="1" dirty="0"/>
              <a:t>Table</a:t>
            </a:r>
            <a:r>
              <a:rPr lang="ja-JP" altLang="en-US" sz="2000" b="1"/>
              <a:t>にカラムを追加したい</a:t>
            </a:r>
            <a:endParaRPr lang="en-US" altLang="ja-JP" sz="2000" b="1" dirty="0"/>
          </a:p>
          <a:p>
            <a:r>
              <a:rPr lang="ja-JP" altLang="en-US" sz="2000" b="1"/>
              <a:t>対応：</a:t>
            </a:r>
            <a:r>
              <a:rPr lang="en-US" altLang="ja-JP" sz="2000" b="1" dirty="0"/>
              <a:t>1</a:t>
            </a:r>
            <a:r>
              <a:rPr lang="ja-JP" altLang="en-US" sz="2000" b="1"/>
              <a:t> マイグレーションファイルを作成</a:t>
            </a:r>
            <a:endParaRPr lang="en-US" altLang="ja-JP" sz="2000" b="1" dirty="0"/>
          </a:p>
          <a:p>
            <a:r>
              <a:rPr lang="ja-JP" altLang="en-US" sz="2000" b="1"/>
              <a:t>　</a:t>
            </a:r>
            <a:r>
              <a:rPr lang="en-US" altLang="ja-JP" sz="2000" b="1" dirty="0"/>
              <a:t>      </a:t>
            </a:r>
            <a:r>
              <a:rPr lang="ja-JP" altLang="en-US" sz="2000" b="1"/>
              <a:t>　</a:t>
            </a:r>
            <a:r>
              <a:rPr lang="en-US" altLang="ja-JP" sz="2000" b="1" dirty="0"/>
              <a:t>$ bundle exec rails g migration </a:t>
            </a:r>
            <a:r>
              <a:rPr lang="en-US" altLang="ja-JP" sz="2000" b="1" dirty="0" err="1"/>
              <a:t>Add</a:t>
            </a:r>
            <a:r>
              <a:rPr lang="en-US" altLang="ja-JP" sz="2000" b="1" dirty="0" err="1">
                <a:solidFill>
                  <a:srgbClr val="C00000"/>
                </a:solidFill>
              </a:rPr>
              <a:t>Content</a:t>
            </a:r>
            <a:r>
              <a:rPr lang="en-US" altLang="ja-JP" sz="2000" b="1" dirty="0" err="1"/>
              <a:t>To</a:t>
            </a:r>
            <a:r>
              <a:rPr lang="en-US" altLang="ja-JP" sz="2000" b="1" dirty="0" err="1">
                <a:solidFill>
                  <a:srgbClr val="C00000"/>
                </a:solidFill>
              </a:rPr>
              <a:t>Blogs</a:t>
            </a:r>
            <a:r>
              <a:rPr lang="en-US" altLang="ja-JP" sz="2000" b="1" dirty="0"/>
              <a:t> </a:t>
            </a:r>
            <a:r>
              <a:rPr lang="en-US" altLang="ja-JP" sz="2000" b="1" dirty="0" err="1">
                <a:solidFill>
                  <a:srgbClr val="C00000"/>
                </a:solidFill>
              </a:rPr>
              <a:t>content</a:t>
            </a:r>
            <a:r>
              <a:rPr lang="en-US" altLang="ja-JP" sz="2000" b="1" dirty="0" err="1"/>
              <a:t>:</a:t>
            </a:r>
            <a:r>
              <a:rPr lang="en-US" altLang="ja-JP" sz="2000" b="1" dirty="0" err="1">
                <a:solidFill>
                  <a:srgbClr val="C00000"/>
                </a:solidFill>
              </a:rPr>
              <a:t>text</a:t>
            </a:r>
            <a:endParaRPr lang="en-US" altLang="ja-JP" sz="2000" b="1" dirty="0">
              <a:solidFill>
                <a:srgbClr val="C00000"/>
              </a:solidFill>
            </a:endParaRPr>
          </a:p>
          <a:p>
            <a:r>
              <a:rPr lang="ja-JP" altLang="en-US" sz="2000" b="1"/>
              <a:t>　　　　　</a:t>
            </a:r>
            <a:r>
              <a:rPr lang="en-US" altLang="ja-JP" sz="2000" b="1" dirty="0"/>
              <a:t>※Add</a:t>
            </a:r>
            <a:r>
              <a:rPr lang="ja-JP" altLang="en-US" sz="2000" b="1"/>
              <a:t>カラム名</a:t>
            </a:r>
            <a:r>
              <a:rPr lang="en-US" altLang="ja-JP" sz="2000" b="1" dirty="0"/>
              <a:t>To</a:t>
            </a:r>
            <a:r>
              <a:rPr lang="ja-JP" altLang="en-US" sz="2000" b="1"/>
              <a:t>テーブル名 カラム名</a:t>
            </a:r>
            <a:r>
              <a:rPr lang="en-US" altLang="ja-JP" sz="2000" b="1" dirty="0"/>
              <a:t>:</a:t>
            </a:r>
            <a:r>
              <a:rPr lang="ja-JP" altLang="en-US" sz="2000" b="1"/>
              <a:t>データ型</a:t>
            </a:r>
            <a:endParaRPr lang="en-US" altLang="ja-JP" sz="2000" b="1" dirty="0"/>
          </a:p>
          <a:p>
            <a:r>
              <a:rPr lang="ja-JP" altLang="en-US" sz="2000" b="1"/>
              <a:t>　　　</a:t>
            </a:r>
            <a:r>
              <a:rPr lang="en-US" altLang="ja-JP" sz="2000" b="1" dirty="0"/>
              <a:t>3</a:t>
            </a:r>
            <a:r>
              <a:rPr lang="ja-JP" altLang="en-US" sz="2000" b="1"/>
              <a:t> </a:t>
            </a:r>
            <a:r>
              <a:rPr lang="en-US" altLang="ja-JP" sz="2000" b="1" dirty="0"/>
              <a:t>$ bundle exec rails </a:t>
            </a:r>
            <a:r>
              <a:rPr lang="en-US" altLang="ja-JP" sz="2000" b="1" dirty="0" err="1"/>
              <a:t>db:migrate</a:t>
            </a:r>
            <a:endParaRPr lang="en-US" altLang="ja-JP" sz="2000" b="1" dirty="0"/>
          </a:p>
          <a:p>
            <a:endParaRPr lang="en-US" altLang="ja-JP" sz="2000" b="1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0C6FD46-2DB9-0B4D-B18C-93BE04B4933D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E8B6E0-0D01-3B43-829D-CE8733BEB3D8}"/>
              </a:ext>
            </a:extLst>
          </p:cNvPr>
          <p:cNvSpPr/>
          <p:nvPr/>
        </p:nvSpPr>
        <p:spPr>
          <a:xfrm>
            <a:off x="407368" y="1166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修正・エラー</a:t>
            </a:r>
          </a:p>
        </p:txBody>
      </p:sp>
    </p:spTree>
    <p:extLst>
      <p:ext uri="{BB962C8B-B14F-4D97-AF65-F5344CB8AC3E}">
        <p14:creationId xmlns:p14="http://schemas.microsoft.com/office/powerpoint/2010/main" val="1921983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0C6FD46-2DB9-0B4D-B18C-93BE04B4933D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E8B6E0-0D01-3B43-829D-CE8733BEB3D8}"/>
              </a:ext>
            </a:extLst>
          </p:cNvPr>
          <p:cNvSpPr/>
          <p:nvPr/>
        </p:nvSpPr>
        <p:spPr>
          <a:xfrm>
            <a:off x="407368" y="1166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修正・エラー</a:t>
            </a:r>
          </a:p>
        </p:txBody>
      </p:sp>
    </p:spTree>
    <p:extLst>
      <p:ext uri="{BB962C8B-B14F-4D97-AF65-F5344CB8AC3E}">
        <p14:creationId xmlns:p14="http://schemas.microsoft.com/office/powerpoint/2010/main" val="198822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0C6FD46-2DB9-0B4D-B18C-93BE04B4933D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E8B6E0-0D01-3B43-829D-CE8733BEB3D8}"/>
              </a:ext>
            </a:extLst>
          </p:cNvPr>
          <p:cNvSpPr/>
          <p:nvPr/>
        </p:nvSpPr>
        <p:spPr>
          <a:xfrm>
            <a:off x="407368" y="1166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修正・エラー</a:t>
            </a:r>
          </a:p>
        </p:txBody>
      </p:sp>
    </p:spTree>
    <p:extLst>
      <p:ext uri="{BB962C8B-B14F-4D97-AF65-F5344CB8AC3E}">
        <p14:creationId xmlns:p14="http://schemas.microsoft.com/office/powerpoint/2010/main" val="3994641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0C6FD46-2DB9-0B4D-B18C-93BE04B4933D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E8B6E0-0D01-3B43-829D-CE8733BEB3D8}"/>
              </a:ext>
            </a:extLst>
          </p:cNvPr>
          <p:cNvSpPr/>
          <p:nvPr/>
        </p:nvSpPr>
        <p:spPr>
          <a:xfrm>
            <a:off x="407368" y="1166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修正・エラー</a:t>
            </a:r>
          </a:p>
        </p:txBody>
      </p:sp>
    </p:spTree>
    <p:extLst>
      <p:ext uri="{BB962C8B-B14F-4D97-AF65-F5344CB8AC3E}">
        <p14:creationId xmlns:p14="http://schemas.microsoft.com/office/powerpoint/2010/main" val="193535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6F361E-77AA-D740-AD66-2F8423CF226A}"/>
              </a:ext>
            </a:extLst>
          </p:cNvPr>
          <p:cNvSpPr/>
          <p:nvPr/>
        </p:nvSpPr>
        <p:spPr>
          <a:xfrm>
            <a:off x="335360" y="764704"/>
            <a:ext cx="11712624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b="1" dirty="0" err="1"/>
              <a:t>HTML,CSS,bootstrap</a:t>
            </a:r>
            <a:r>
              <a:rPr lang="ja-JP" altLang="en-US" sz="2000" b="1"/>
              <a:t>を使用して、現実の</a:t>
            </a:r>
            <a:r>
              <a:rPr lang="en-US" altLang="ja-JP" sz="2000" b="1" dirty="0"/>
              <a:t>Facebook</a:t>
            </a:r>
            <a:r>
              <a:rPr lang="ja-JP" altLang="en-US" sz="2000" b="1"/>
              <a:t>に似せたデザインにすること（任意　詳しくは後述）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picture</a:t>
            </a:r>
            <a:r>
              <a:rPr lang="ja-JP" altLang="en-US" sz="2000" b="1"/>
              <a:t>の投稿・投稿確認・編集・一覧表示・詳細画面・削除機能があること（</a:t>
            </a:r>
            <a:r>
              <a:rPr lang="en-US" altLang="ja-JP" sz="2000" b="1" dirty="0"/>
              <a:t>CRUD</a:t>
            </a:r>
            <a:r>
              <a:rPr lang="ja-JP" altLang="en-US" sz="2000" b="1"/>
              <a:t>機能） </a:t>
            </a:r>
            <a:endParaRPr lang="en-US" altLang="ja-JP" sz="2000" b="1" dirty="0"/>
          </a:p>
          <a:p>
            <a:r>
              <a:rPr lang="en-US" altLang="ja-JP" sz="2000" b="1" dirty="0"/>
              <a:t>- </a:t>
            </a:r>
            <a:r>
              <a:rPr lang="ja-JP" altLang="en-US" sz="2000" b="1"/>
              <a:t>ログイン機能があること（</a:t>
            </a:r>
            <a:r>
              <a:rPr lang="en-US" altLang="ja-JP" sz="2000" b="1" dirty="0"/>
              <a:t>devise</a:t>
            </a:r>
            <a:r>
              <a:rPr lang="ja-JP" altLang="en-US" sz="2000" b="1"/>
              <a:t>などの</a:t>
            </a:r>
            <a:r>
              <a:rPr lang="en-US" altLang="ja-JP" sz="2000" b="1" dirty="0"/>
              <a:t>gem</a:t>
            </a:r>
            <a:r>
              <a:rPr lang="ja-JP" altLang="en-US" sz="2000" b="1"/>
              <a:t>は使わないこと）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User</a:t>
            </a:r>
            <a:r>
              <a:rPr lang="ja-JP" altLang="en-US" sz="2000" b="1"/>
              <a:t>と</a:t>
            </a:r>
            <a:r>
              <a:rPr lang="en-US" altLang="ja-JP" sz="2000" b="1" dirty="0"/>
              <a:t>Picture</a:t>
            </a:r>
            <a:r>
              <a:rPr lang="ja-JP" altLang="en-US" sz="2000" b="1"/>
              <a:t>をひも付けて誰が</a:t>
            </a:r>
            <a:r>
              <a:rPr lang="en-US" altLang="ja-JP" sz="2000" b="1" dirty="0"/>
              <a:t>Picture</a:t>
            </a:r>
            <a:r>
              <a:rPr lang="ja-JP" altLang="en-US" sz="2000" b="1"/>
              <a:t>を投稿したか分かるようにすること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画像と文章を投稿できるようにすること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en-US" altLang="ja-JP" sz="2000" b="1" dirty="0" err="1"/>
              <a:t>Github</a:t>
            </a:r>
            <a:r>
              <a:rPr lang="ja-JP" altLang="en-US" sz="2000" b="1"/>
              <a:t>にソースコードを送信し、そのリポジトリの</a:t>
            </a:r>
            <a:r>
              <a:rPr lang="en-US" altLang="ja-JP" sz="2000" b="1" dirty="0"/>
              <a:t>URL</a:t>
            </a:r>
            <a:r>
              <a:rPr lang="ja-JP" altLang="en-US" sz="2000" b="1"/>
              <a:t>を提出すること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Heroku</a:t>
            </a:r>
            <a:r>
              <a:rPr lang="ja-JP" altLang="en-US" sz="2000" b="1"/>
              <a:t>にアップロードしてある状態であること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404,500</a:t>
            </a:r>
            <a:r>
              <a:rPr lang="ja-JP" altLang="en-US" sz="2000" b="1"/>
              <a:t>のエラーページを実装すること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変数名やアソシエーション名は具体的で、一目見て概ね理解できる名前にすること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Git</a:t>
            </a:r>
            <a:r>
              <a:rPr lang="ja-JP" altLang="en-US" sz="2000" b="1"/>
              <a:t>のコミットメッセージが、一目見てそのコミットで何をしたかがわかるものであること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一つの機能を作成したら、一つのコミットをするようにすること（下記ヒントあり）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インデントは半角スペース二つで揃えること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en-US" altLang="ja-JP" sz="2000" b="1" strike="sngStrike" dirty="0" err="1"/>
              <a:t>Gemfile</a:t>
            </a:r>
            <a:r>
              <a:rPr lang="ja-JP" altLang="en-US" sz="2000" b="1" strike="sngStrike"/>
              <a:t>はコメント行をあらかじめ消しておくこと</a:t>
            </a:r>
            <a:r>
              <a:rPr lang="ja-JP" altLang="en-US" sz="2000" b="1"/>
              <a:t>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改行は意味のある単位で行なった方がみやすいため、そうすること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意味のない空行は消しておく </a:t>
            </a:r>
            <a:endParaRPr lang="en-US" altLang="ja-JP" sz="2000" b="1" dirty="0"/>
          </a:p>
          <a:p>
            <a:r>
              <a:rPr lang="en-US" altLang="ja-JP" sz="2000" b="1" dirty="0"/>
              <a:t>- </a:t>
            </a:r>
            <a:r>
              <a:rPr lang="ja-JP" altLang="en-US" sz="2000" b="1"/>
              <a:t>ロケット記法は使わないこと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変数やアソシエーション名は、機能に関連した名前づけを心がけ、</a:t>
            </a:r>
            <a:r>
              <a:rPr lang="en-US" altLang="ja-JP" sz="2000" b="1" dirty="0" err="1"/>
              <a:t>good_answers</a:t>
            </a:r>
            <a:r>
              <a:rPr lang="ja-JP" altLang="en-US" sz="2000" b="1"/>
              <a:t>のようにスネークケースできちんと単語を分けること </a:t>
            </a:r>
            <a:endParaRPr lang="en-US" altLang="ja-JP" sz="2000" b="1" dirty="0"/>
          </a:p>
          <a:p>
            <a:pPr marL="342900" indent="-342900">
              <a:buFontTx/>
              <a:buChar char="-"/>
            </a:pPr>
            <a:r>
              <a:rPr lang="ja-JP" altLang="en-US" sz="2000" b="1"/>
              <a:t>変数やアソシエーション名に省略した名称は基本的に使わない</a:t>
            </a:r>
            <a:r>
              <a:rPr lang="en-US" altLang="ja-JP" sz="2000" b="1" dirty="0"/>
              <a:t>(</a:t>
            </a:r>
            <a:r>
              <a:rPr lang="ja-JP" altLang="en-US" sz="2000" b="1"/>
              <a:t>意味を予測しづらいため</a:t>
            </a:r>
            <a:r>
              <a:rPr lang="en-US" altLang="ja-JP" sz="2000" b="1" dirty="0"/>
              <a:t>) </a:t>
            </a:r>
          </a:p>
          <a:p>
            <a:pPr marL="342900" indent="-342900">
              <a:buFontTx/>
              <a:buChar char="-"/>
            </a:pPr>
            <a:r>
              <a:rPr lang="en-US" altLang="ja-JP" sz="2000" b="1" dirty="0"/>
              <a:t>private</a:t>
            </a:r>
            <a:r>
              <a:rPr lang="ja-JP" altLang="en-US" sz="2000" b="1"/>
              <a:t>より下の行は</a:t>
            </a:r>
            <a:r>
              <a:rPr lang="en-US" altLang="ja-JP" sz="2000" b="1" dirty="0"/>
              <a:t>private</a:t>
            </a:r>
            <a:r>
              <a:rPr lang="ja-JP" altLang="en-US" sz="2000" b="1"/>
              <a:t>と同じレベルのインデントにする </a:t>
            </a:r>
            <a:endParaRPr lang="en-US" altLang="ja-JP" sz="2000" b="1" dirty="0"/>
          </a:p>
          <a:p>
            <a:r>
              <a:rPr lang="en-US" altLang="ja-JP" sz="2000" b="1" dirty="0"/>
              <a:t>- update</a:t>
            </a:r>
            <a:r>
              <a:rPr lang="ja-JP" altLang="en-US" sz="2000" b="1"/>
              <a:t>などの記述の際、バリデーションが発火した時の処理も考慮しておくこと。（レンダリングする</a:t>
            </a:r>
            <a:r>
              <a:rPr lang="en-US" altLang="ja-JP" sz="2000" b="1" dirty="0"/>
              <a:t>view</a:t>
            </a:r>
            <a:r>
              <a:rPr lang="ja-JP" altLang="en-US" sz="2000" b="1"/>
              <a:t>が見つけられなくてエラーになったりしないように注意する）</a:t>
            </a:r>
            <a:endParaRPr lang="en-US" altLang="ja-JP" sz="2000" b="1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9FB49A-810F-4D40-A197-AB1F74D50705}"/>
              </a:ext>
            </a:extLst>
          </p:cNvPr>
          <p:cNvSpPr/>
          <p:nvPr/>
        </p:nvSpPr>
        <p:spPr>
          <a:xfrm>
            <a:off x="407368" y="1166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課題</a:t>
            </a:r>
          </a:p>
        </p:txBody>
      </p:sp>
    </p:spTree>
    <p:extLst>
      <p:ext uri="{BB962C8B-B14F-4D97-AF65-F5344CB8AC3E}">
        <p14:creationId xmlns:p14="http://schemas.microsoft.com/office/powerpoint/2010/main" val="232740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6F361E-77AA-D740-AD66-2F8423CF226A}"/>
              </a:ext>
            </a:extLst>
          </p:cNvPr>
          <p:cNvSpPr/>
          <p:nvPr/>
        </p:nvSpPr>
        <p:spPr>
          <a:xfrm>
            <a:off x="479376" y="980728"/>
            <a:ext cx="110172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1</a:t>
            </a:r>
            <a:r>
              <a:rPr lang="ja-JP" altLang="en-US" sz="2000" b="1"/>
              <a:t> </a:t>
            </a:r>
            <a:r>
              <a:rPr lang="en-US" altLang="ja-JP" sz="2000" b="1" dirty="0"/>
              <a:t>GitHub</a:t>
            </a:r>
          </a:p>
          <a:p>
            <a:r>
              <a:rPr lang="en-US" altLang="ja-JP" sz="2000" b="1" dirty="0"/>
              <a:t>   Repositories</a:t>
            </a:r>
            <a:r>
              <a:rPr lang="ja-JP" altLang="en-US" sz="2000" b="1"/>
              <a:t>→</a:t>
            </a:r>
            <a:r>
              <a:rPr lang="en-US" altLang="ja-JP" sz="2000" b="1" dirty="0"/>
              <a:t>New</a:t>
            </a:r>
          </a:p>
          <a:p>
            <a:endParaRPr lang="en-US" altLang="ja-JP" sz="2000" b="1" dirty="0"/>
          </a:p>
          <a:p>
            <a:r>
              <a:rPr lang="en-US" altLang="ja-JP" sz="2000" b="1" dirty="0"/>
              <a:t>2</a:t>
            </a:r>
            <a:r>
              <a:rPr lang="ja-JP" altLang="en-US" sz="2000" b="1"/>
              <a:t> アプリケーションの新規作成</a:t>
            </a:r>
            <a:endParaRPr lang="en-US" altLang="ja-JP" sz="2000" b="1" dirty="0"/>
          </a:p>
          <a:p>
            <a:r>
              <a:rPr lang="en-US" altLang="ja-JP" sz="2000" b="1" dirty="0"/>
              <a:t>$ rails _5.2.3_ new </a:t>
            </a:r>
            <a:r>
              <a:rPr lang="en-US" altLang="ja-JP" sz="2000" b="1" dirty="0" err="1"/>
              <a:t>fclone</a:t>
            </a:r>
            <a:r>
              <a:rPr lang="en-US" altLang="ja-JP" sz="2000" b="1" dirty="0"/>
              <a:t> -d </a:t>
            </a:r>
            <a:r>
              <a:rPr lang="en-US" altLang="ja-JP" sz="2000" b="1" dirty="0" err="1"/>
              <a:t>postgresql</a:t>
            </a:r>
            <a:endParaRPr lang="en-US" altLang="ja-JP" sz="2000" b="1" dirty="0"/>
          </a:p>
          <a:p>
            <a:endParaRPr lang="en-US" altLang="ja-JP" sz="2000" b="1" dirty="0"/>
          </a:p>
          <a:p>
            <a:r>
              <a:rPr lang="en-US" altLang="ja-JP" sz="2000" b="1" dirty="0"/>
              <a:t>3 GitHub</a:t>
            </a:r>
            <a:r>
              <a:rPr lang="ja-JP" altLang="en-US" sz="2000" b="1"/>
              <a:t>と連携</a:t>
            </a:r>
            <a:endParaRPr lang="en-US" altLang="ja-JP" sz="2000" b="1" dirty="0"/>
          </a:p>
          <a:p>
            <a:r>
              <a:rPr lang="en-US" altLang="ja-JP" sz="2000" b="1" dirty="0"/>
              <a:t>$ git </a:t>
            </a:r>
            <a:r>
              <a:rPr lang="en-US" altLang="ja-JP" sz="2000" b="1" dirty="0" err="1"/>
              <a:t>init</a:t>
            </a:r>
            <a:r>
              <a:rPr lang="ja-JP" altLang="en-US" sz="2000" b="1"/>
              <a:t>       </a:t>
            </a:r>
            <a:r>
              <a:rPr lang="en" altLang="ja-JP" sz="2000" b="1" dirty="0"/>
              <a:t>Git</a:t>
            </a:r>
            <a:r>
              <a:rPr lang="ja-JP" altLang="en-US" sz="2000" b="1"/>
              <a:t>を使う宣言　</a:t>
            </a:r>
            <a:r>
              <a:rPr lang="en" altLang="ja-JP" sz="2000" b="1" dirty="0"/>
              <a:t>.git </a:t>
            </a:r>
            <a:r>
              <a:rPr lang="ja-JP" altLang="en-US" sz="2000" b="1"/>
              <a:t>フォルダが作成される。</a:t>
            </a:r>
            <a:endParaRPr lang="en-US" altLang="ja-JP" sz="2000" b="1" dirty="0"/>
          </a:p>
          <a:p>
            <a:r>
              <a:rPr lang="en-US" altLang="ja-JP" sz="2000" b="1" dirty="0"/>
              <a:t>$ git add .</a:t>
            </a:r>
            <a:r>
              <a:rPr lang="ja-JP" altLang="en-US" sz="2000" b="1"/>
              <a:t>    今のディレクトリより下のものを全て管理対象に追加。</a:t>
            </a:r>
            <a:endParaRPr lang="en-US" altLang="ja-JP" sz="2000" b="1" dirty="0"/>
          </a:p>
          <a:p>
            <a:r>
              <a:rPr lang="en-US" altLang="ja-JP" sz="2000" b="1" dirty="0"/>
              <a:t>$ git commit -m "first comment”</a:t>
            </a:r>
          </a:p>
          <a:p>
            <a:r>
              <a:rPr lang="en-US" altLang="ja-JP" sz="2000" b="1" dirty="0"/>
              <a:t>$ git remote add origin URL</a:t>
            </a:r>
            <a:r>
              <a:rPr lang="ja-JP" altLang="en-US" sz="2000" b="1"/>
              <a:t>  共有リポジトリ</a:t>
            </a:r>
            <a:r>
              <a:rPr lang="en-US" altLang="ja-JP" sz="2000" b="1" dirty="0"/>
              <a:t>(origin)</a:t>
            </a:r>
            <a:r>
              <a:rPr lang="ja-JP" altLang="en-US" sz="2000" b="1"/>
              <a:t>を登録。</a:t>
            </a:r>
            <a:endParaRPr lang="en-US" altLang="ja-JP" sz="2000" b="1" dirty="0"/>
          </a:p>
          <a:p>
            <a:r>
              <a:rPr lang="en-US" altLang="ja-JP" sz="2000" b="1" dirty="0"/>
              <a:t>$ git push -u origin master    </a:t>
            </a:r>
            <a:r>
              <a:rPr lang="ja-JP" altLang="en-US" sz="2000" b="1"/>
              <a:t>ローカルでの開発内容を共有リポジトリに反映させる</a:t>
            </a:r>
            <a:endParaRPr lang="en-US" altLang="ja-JP" sz="2000" b="1" dirty="0"/>
          </a:p>
          <a:p>
            <a:r>
              <a:rPr lang="en-US" altLang="ja-JP" sz="2000" b="1" dirty="0"/>
              <a:t>※</a:t>
            </a:r>
            <a:r>
              <a:rPr lang="ja-JP" altLang="en-US" sz="2000" b="1"/>
              <a:t>参照</a:t>
            </a:r>
            <a:r>
              <a:rPr lang="en-US" altLang="ja-JP" sz="2000" b="1" dirty="0"/>
              <a:t>:</a:t>
            </a:r>
            <a:r>
              <a:rPr lang="en" altLang="ja-JP" sz="2000" dirty="0">
                <a:hlinkClick r:id="rId3"/>
              </a:rPr>
              <a:t>https://qiita.com/ay3/items/8d758ebde41d256a32dc</a:t>
            </a:r>
            <a:endParaRPr lang="en" altLang="ja-JP" sz="2000" dirty="0"/>
          </a:p>
          <a:p>
            <a:endParaRPr lang="en-US" altLang="ja-JP" sz="2000" b="1" dirty="0"/>
          </a:p>
          <a:p>
            <a:r>
              <a:rPr lang="en-US" altLang="ja-JP" sz="2000" b="1" dirty="0"/>
              <a:t>4 DB</a:t>
            </a:r>
            <a:r>
              <a:rPr lang="ja-JP" altLang="en-US" sz="2000" b="1"/>
              <a:t>の作成</a:t>
            </a:r>
            <a:endParaRPr lang="en-US" altLang="ja-JP" sz="2000" b="1" dirty="0"/>
          </a:p>
          <a:p>
            <a:r>
              <a:rPr lang="en-US" altLang="ja-JP" sz="2000" b="1" dirty="0"/>
              <a:t>$ bundle exec rails </a:t>
            </a:r>
            <a:r>
              <a:rPr lang="en-US" altLang="ja-JP" sz="2000" b="1" dirty="0" err="1"/>
              <a:t>db:create</a:t>
            </a:r>
            <a:endParaRPr lang="en-US" altLang="ja-JP" sz="2000" b="1" dirty="0"/>
          </a:p>
          <a:p>
            <a:endParaRPr lang="en-US" altLang="ja-JP" sz="2000" b="1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9FB49A-810F-4D40-A197-AB1F74D50705}"/>
              </a:ext>
            </a:extLst>
          </p:cNvPr>
          <p:cNvSpPr/>
          <p:nvPr/>
        </p:nvSpPr>
        <p:spPr>
          <a:xfrm>
            <a:off x="407368" y="1166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</a:t>
            </a:r>
          </a:p>
        </p:txBody>
      </p:sp>
    </p:spTree>
    <p:extLst>
      <p:ext uri="{BB962C8B-B14F-4D97-AF65-F5344CB8AC3E}">
        <p14:creationId xmlns:p14="http://schemas.microsoft.com/office/powerpoint/2010/main" val="268611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9FB49A-810F-4D40-A197-AB1F74D50705}"/>
              </a:ext>
            </a:extLst>
          </p:cNvPr>
          <p:cNvSpPr/>
          <p:nvPr/>
        </p:nvSpPr>
        <p:spPr>
          <a:xfrm>
            <a:off x="407368" y="1166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516178-84B3-E24A-84B5-3C44EA24685E}"/>
              </a:ext>
            </a:extLst>
          </p:cNvPr>
          <p:cNvSpPr/>
          <p:nvPr/>
        </p:nvSpPr>
        <p:spPr>
          <a:xfrm>
            <a:off x="479376" y="980728"/>
            <a:ext cx="1101722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5</a:t>
            </a:r>
            <a:r>
              <a:rPr lang="ja-JP" altLang="en-US" sz="2000" b="1"/>
              <a:t> 新しく必要なファイルを作成</a:t>
            </a:r>
            <a:endParaRPr lang="en-US" altLang="ja-JP" sz="2000" b="1" dirty="0"/>
          </a:p>
          <a:p>
            <a:r>
              <a:rPr lang="en-US" altLang="ja-JP" sz="2000" b="1" dirty="0"/>
              <a:t>$ bundle exec rails g scaffold blog </a:t>
            </a:r>
            <a:r>
              <a:rPr lang="en-US" altLang="ja-JP" sz="2000" b="1" dirty="0" err="1"/>
              <a:t>content:text</a:t>
            </a:r>
            <a:endParaRPr lang="en-US" altLang="ja-JP" sz="2000" b="1" dirty="0"/>
          </a:p>
          <a:p>
            <a:r>
              <a:rPr lang="ja-JP" altLang="en-US" sz="2000" b="1"/>
              <a:t>モデル名 カラム名</a:t>
            </a:r>
            <a:r>
              <a:rPr lang="en-US" altLang="ja-JP" sz="2000" b="1" dirty="0"/>
              <a:t>:</a:t>
            </a:r>
            <a:r>
              <a:rPr lang="ja-JP" altLang="en-US" sz="2000" b="1"/>
              <a:t>データ型 カラム名</a:t>
            </a:r>
            <a:r>
              <a:rPr lang="en-US" altLang="ja-JP" sz="2000" b="1" dirty="0"/>
              <a:t>:</a:t>
            </a:r>
            <a:r>
              <a:rPr lang="ja-JP" altLang="en-US" sz="2000" b="1"/>
              <a:t>データ型 </a:t>
            </a:r>
            <a:r>
              <a:rPr lang="en-US" altLang="ja-JP" sz="2000" b="1" dirty="0"/>
              <a:t>… … … … … … …</a:t>
            </a:r>
          </a:p>
          <a:p>
            <a:endParaRPr lang="en-US" altLang="ja-JP" sz="2000" b="1" dirty="0"/>
          </a:p>
          <a:p>
            <a:r>
              <a:rPr lang="ja-JP" altLang="en-US" sz="2000" b="1"/>
              <a:t>＜コントローラー＞</a:t>
            </a:r>
            <a:r>
              <a:rPr lang="en-US" altLang="ja-JP" sz="2000" b="1" dirty="0"/>
              <a:t>app/controller/</a:t>
            </a:r>
            <a:r>
              <a:rPr lang="en-US" altLang="ja-JP" sz="2000" b="1" dirty="0" err="1"/>
              <a:t>blogs_controller.rb</a:t>
            </a:r>
            <a:endParaRPr lang="en-US" altLang="ja-JP" sz="2000" b="1" dirty="0"/>
          </a:p>
          <a:p>
            <a:endParaRPr lang="en-US" altLang="ja-JP" sz="2000" b="1" dirty="0"/>
          </a:p>
          <a:p>
            <a:r>
              <a:rPr lang="en-US" altLang="ja-JP" sz="2000" b="1" dirty="0"/>
              <a:t>6</a:t>
            </a:r>
            <a:r>
              <a:rPr lang="ja-JP" altLang="en-US" sz="2000" b="1"/>
              <a:t>マイグレーションコマンドを実行</a:t>
            </a:r>
            <a:r>
              <a:rPr lang="en-US" altLang="ja-JP" sz="2000" b="1" dirty="0"/>
              <a:t> ※</a:t>
            </a:r>
            <a:r>
              <a:rPr lang="ja-JP" altLang="en-US" sz="2000" b="1"/>
              <a:t>テーブルに変更が反映される</a:t>
            </a:r>
            <a:endParaRPr lang="en-US" altLang="ja-JP" sz="2000" b="1" dirty="0"/>
          </a:p>
          <a:p>
            <a:r>
              <a:rPr lang="en-US" altLang="ja-JP" sz="2000" b="1" dirty="0"/>
              <a:t>$ bundle exec rails </a:t>
            </a:r>
            <a:r>
              <a:rPr lang="en-US" altLang="ja-JP" sz="2000" b="1" dirty="0" err="1"/>
              <a:t>db:migrate</a:t>
            </a:r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22946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516178-84B3-E24A-84B5-3C44EA24685E}"/>
              </a:ext>
            </a:extLst>
          </p:cNvPr>
          <p:cNvSpPr/>
          <p:nvPr/>
        </p:nvSpPr>
        <p:spPr>
          <a:xfrm>
            <a:off x="479376" y="980728"/>
            <a:ext cx="110172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10 </a:t>
            </a:r>
            <a:r>
              <a:rPr lang="ja-JP" altLang="en-US" sz="2000" b="1"/>
              <a:t>アップローダーファイルを作成</a:t>
            </a:r>
            <a:endParaRPr lang="en-US" altLang="ja-JP" sz="2000" b="1" dirty="0"/>
          </a:p>
          <a:p>
            <a:r>
              <a:rPr lang="ja-JP" altLang="en-US" sz="2000" b="1"/>
              <a:t>　　</a:t>
            </a:r>
            <a:r>
              <a:rPr lang="en" altLang="ja-JP" sz="2000" b="1" dirty="0"/>
              <a:t> $ rails g uploader Image </a:t>
            </a:r>
            <a:br>
              <a:rPr lang="en" altLang="ja-JP" sz="2000" b="1" dirty="0"/>
            </a:br>
            <a:endParaRPr lang="en" altLang="ja-JP" sz="2000" b="1" dirty="0"/>
          </a:p>
          <a:p>
            <a:r>
              <a:rPr lang="en" altLang="ja-JP" sz="2000" b="1" dirty="0"/>
              <a:t>11 </a:t>
            </a:r>
            <a:r>
              <a:rPr lang="ja-JP" altLang="en-US" sz="2000" b="1"/>
              <a:t>モデルに、</a:t>
            </a:r>
            <a:r>
              <a:rPr lang="en" altLang="ja-JP" sz="2000" b="1" dirty="0" err="1"/>
              <a:t>carrierwave</a:t>
            </a:r>
            <a:r>
              <a:rPr lang="ja-JP" altLang="en-US" sz="2000" b="1"/>
              <a:t>用の設定</a:t>
            </a:r>
            <a:endParaRPr lang="en-US" altLang="ja-JP" sz="2000" b="1" dirty="0"/>
          </a:p>
          <a:p>
            <a:r>
              <a:rPr lang="en-US" altLang="ja-JP" sz="2000" b="1" dirty="0"/>
              <a:t>      ※ Blog</a:t>
            </a:r>
            <a:r>
              <a:rPr lang="ja-JP" altLang="en-US" sz="2000" b="1"/>
              <a:t>モデルの</a:t>
            </a:r>
            <a:r>
              <a:rPr lang="en-US" altLang="ja-JP" sz="2000" b="1" dirty="0"/>
              <a:t>image</a:t>
            </a:r>
            <a:r>
              <a:rPr lang="ja-JP" altLang="en-US" sz="2000" b="1"/>
              <a:t>カラムに、</a:t>
            </a:r>
            <a:r>
              <a:rPr lang="en-US" altLang="ja-JP" sz="2000" b="1" dirty="0" err="1"/>
              <a:t>ImageUploader</a:t>
            </a:r>
            <a:r>
              <a:rPr lang="ja-JP" altLang="en-US" sz="2000" b="1"/>
              <a:t>を紐付け</a:t>
            </a:r>
            <a:endParaRPr lang="en-US" altLang="ja-JP" sz="2000" b="1" dirty="0"/>
          </a:p>
          <a:p>
            <a:endParaRPr lang="en" altLang="ja-JP" sz="2000" b="1" dirty="0"/>
          </a:p>
          <a:p>
            <a:endParaRPr lang="en-US" altLang="ja-JP" sz="2000" b="1" dirty="0"/>
          </a:p>
          <a:p>
            <a:r>
              <a:rPr lang="en-US" altLang="ja-JP" sz="2000" b="1" dirty="0"/>
              <a:t> </a:t>
            </a:r>
          </a:p>
          <a:p>
            <a:endParaRPr lang="en-US" altLang="ja-JP" sz="2000" b="1" dirty="0"/>
          </a:p>
          <a:p>
            <a:endParaRPr lang="en" altLang="ja-JP" sz="2000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B010FF-02CD-3049-9EB1-5E31D2826222}"/>
              </a:ext>
            </a:extLst>
          </p:cNvPr>
          <p:cNvSpPr/>
          <p:nvPr/>
        </p:nvSpPr>
        <p:spPr>
          <a:xfrm>
            <a:off x="407368" y="116632"/>
            <a:ext cx="3555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　　</a:t>
            </a:r>
            <a:r>
              <a:rPr lang="en-US" altLang="ja-JP" sz="2400" b="1" dirty="0"/>
              <a:t>image</a:t>
            </a:r>
            <a:r>
              <a:rPr lang="ja-JP" altLang="en-US" sz="2400" b="1"/>
              <a:t>について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F3DD29B-40AC-6245-A7BE-621FA0E37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636912"/>
            <a:ext cx="4584700" cy="889000"/>
          </a:xfrm>
          <a:prstGeom prst="rect">
            <a:avLst/>
          </a:prstGeom>
        </p:spPr>
      </p:pic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CD8BFE37-1EA5-C548-9F43-11EC1990D34E}"/>
              </a:ext>
            </a:extLst>
          </p:cNvPr>
          <p:cNvSpPr/>
          <p:nvPr/>
        </p:nvSpPr>
        <p:spPr>
          <a:xfrm>
            <a:off x="551384" y="1916832"/>
            <a:ext cx="9937104" cy="648072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sz="2400" b="1" dirty="0">
                <a:solidFill>
                  <a:schemeClr val="tx1"/>
                </a:solidFill>
              </a:rPr>
              <a:t>Why</a:t>
            </a:r>
            <a:r>
              <a:rPr lang="ja-JP" altLang="en-US" sz="2400" b="1">
                <a:solidFill>
                  <a:schemeClr val="tx1"/>
                </a:solidFill>
              </a:rPr>
              <a:t>？？</a:t>
            </a:r>
            <a:endParaRPr kumimoji="1" lang="ja-JP" alt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5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119675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516178-84B3-E24A-84B5-3C44EA24685E}"/>
              </a:ext>
            </a:extLst>
          </p:cNvPr>
          <p:cNvSpPr/>
          <p:nvPr/>
        </p:nvSpPr>
        <p:spPr>
          <a:xfrm>
            <a:off x="479376" y="980728"/>
            <a:ext cx="110172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7 </a:t>
            </a:r>
            <a:r>
              <a:rPr lang="en-US" altLang="ja-JP" sz="2000" b="1" dirty="0" err="1"/>
              <a:t>ImageMagick</a:t>
            </a:r>
            <a:r>
              <a:rPr lang="ja-JP" altLang="en-US" sz="2000" b="1"/>
              <a:t>のインストール</a:t>
            </a:r>
            <a:endParaRPr lang="en-US" altLang="ja-JP" sz="2000" b="1" dirty="0"/>
          </a:p>
          <a:p>
            <a:r>
              <a:rPr lang="en" altLang="ja-JP" sz="2000" b="1" dirty="0"/>
              <a:t>   $ </a:t>
            </a:r>
            <a:r>
              <a:rPr lang="en" altLang="ja-JP" sz="2000" b="1" dirty="0" err="1"/>
              <a:t>sudo</a:t>
            </a:r>
            <a:r>
              <a:rPr lang="en" altLang="ja-JP" sz="2000" b="1" dirty="0"/>
              <a:t> apt-get update </a:t>
            </a:r>
          </a:p>
          <a:p>
            <a:r>
              <a:rPr lang="en" altLang="ja-JP" sz="2000" b="1" dirty="0"/>
              <a:t>   $ </a:t>
            </a:r>
            <a:r>
              <a:rPr lang="en" altLang="ja-JP" sz="2000" b="1" dirty="0" err="1"/>
              <a:t>sudo</a:t>
            </a:r>
            <a:r>
              <a:rPr lang="en" altLang="ja-JP" sz="2000" b="1" dirty="0"/>
              <a:t> apt-get install </a:t>
            </a:r>
            <a:r>
              <a:rPr lang="en" altLang="ja-JP" sz="2000" b="1" dirty="0" err="1"/>
              <a:t>imagemagick</a:t>
            </a:r>
            <a:r>
              <a:rPr lang="en-US" altLang="ja-JP" sz="2000" b="1" dirty="0"/>
              <a:t>       or      $ brew install </a:t>
            </a:r>
            <a:r>
              <a:rPr lang="en-US" altLang="ja-JP" sz="2000" b="1" dirty="0" err="1"/>
              <a:t>imagemagick</a:t>
            </a:r>
            <a:r>
              <a:rPr lang="en-US" altLang="ja-JP" sz="2000" b="1" dirty="0"/>
              <a:t> </a:t>
            </a:r>
            <a:br>
              <a:rPr lang="en-US" altLang="ja-JP" sz="2000" b="1" dirty="0"/>
            </a:br>
            <a:r>
              <a:rPr lang="en-US" altLang="ja-JP" sz="2000" b="1" dirty="0"/>
              <a:t> </a:t>
            </a:r>
            <a:r>
              <a:rPr lang="ja-JP" altLang="en-US" sz="2000" b="1"/>
              <a:t>　</a:t>
            </a:r>
            <a:endParaRPr lang="en-US" altLang="ja-JP" sz="2000" b="1" dirty="0"/>
          </a:p>
          <a:p>
            <a:endParaRPr lang="en-US" altLang="ja-JP" sz="2000" b="1" dirty="0"/>
          </a:p>
          <a:p>
            <a:r>
              <a:rPr lang="en-US" altLang="ja-JP" sz="2000" b="1" dirty="0"/>
              <a:t>8 </a:t>
            </a:r>
            <a:r>
              <a:rPr lang="en-US" altLang="ja-JP" sz="2000" b="1" dirty="0" err="1"/>
              <a:t>CarrierWave</a:t>
            </a:r>
            <a:r>
              <a:rPr lang="ja-JP" altLang="en-US" sz="2000" b="1"/>
              <a:t>をインストール</a:t>
            </a:r>
            <a:endParaRPr lang="en-US" altLang="ja-JP" sz="2000" b="1" dirty="0"/>
          </a:p>
          <a:p>
            <a:r>
              <a:rPr lang="en-US" altLang="ja-JP" sz="2000" b="1" dirty="0"/>
              <a:t>   </a:t>
            </a:r>
            <a:r>
              <a:rPr lang="ja-JP" altLang="en-US" sz="2000" b="1"/>
              <a:t>必要な</a:t>
            </a:r>
            <a:r>
              <a:rPr lang="en-US" altLang="ja-JP" sz="2000" b="1" dirty="0"/>
              <a:t>Gem</a:t>
            </a:r>
            <a:r>
              <a:rPr lang="ja-JP" altLang="en-US" sz="2000" b="1"/>
              <a:t>を</a:t>
            </a:r>
            <a:r>
              <a:rPr lang="en-US" altLang="ja-JP" sz="2000" b="1" dirty="0" err="1"/>
              <a:t>Gemfile</a:t>
            </a:r>
            <a:r>
              <a:rPr lang="ja-JP" altLang="en-US" sz="2000" b="1"/>
              <a:t>に追記</a:t>
            </a:r>
            <a:r>
              <a:rPr lang="en-US" altLang="ja-JP" sz="2000" b="1" dirty="0"/>
              <a:t>   /</a:t>
            </a:r>
            <a:r>
              <a:rPr lang="en-US" altLang="ja-JP" sz="2000" b="1" dirty="0" err="1"/>
              <a:t>Gemfile</a:t>
            </a:r>
            <a:endParaRPr lang="en-US" altLang="ja-JP" sz="2000" b="1" dirty="0"/>
          </a:p>
          <a:p>
            <a:r>
              <a:rPr lang="ja-JP" altLang="en-US" sz="2000" b="1"/>
              <a:t>　　</a:t>
            </a:r>
            <a:r>
              <a:rPr lang="en" altLang="ja-JP" sz="2000" b="1" dirty="0"/>
              <a:t> gem '</a:t>
            </a:r>
            <a:r>
              <a:rPr lang="en" altLang="ja-JP" sz="2000" b="1" dirty="0" err="1"/>
              <a:t>carrierwave</a:t>
            </a:r>
            <a:r>
              <a:rPr lang="en" altLang="ja-JP" sz="2000" b="1" dirty="0"/>
              <a:t>’</a:t>
            </a:r>
          </a:p>
          <a:p>
            <a:r>
              <a:rPr lang="ja-JP" altLang="en-US" sz="2000" b="1"/>
              <a:t>　　</a:t>
            </a:r>
            <a:r>
              <a:rPr lang="en" altLang="ja-JP" sz="2000" b="1" dirty="0"/>
              <a:t> gem '</a:t>
            </a:r>
            <a:r>
              <a:rPr lang="en" altLang="ja-JP" sz="2000" b="1" dirty="0" err="1"/>
              <a:t>mini_magick</a:t>
            </a:r>
            <a:r>
              <a:rPr lang="en" altLang="ja-JP" sz="2000" b="1" dirty="0"/>
              <a:t>’</a:t>
            </a:r>
            <a:endParaRPr lang="en-US" altLang="ja-JP" sz="2000" b="1" dirty="0"/>
          </a:p>
          <a:p>
            <a:r>
              <a:rPr lang="en-US" altLang="ja-JP" sz="2000" b="1" dirty="0"/>
              <a:t>   </a:t>
            </a:r>
          </a:p>
          <a:p>
            <a:r>
              <a:rPr lang="en-US" altLang="ja-JP" sz="2000" b="1" dirty="0"/>
              <a:t>   bundle install</a:t>
            </a:r>
            <a:r>
              <a:rPr lang="ja-JP" altLang="en-US" sz="2000" b="1"/>
              <a:t>を実行して、これらの</a:t>
            </a:r>
            <a:r>
              <a:rPr lang="en-US" altLang="ja-JP" sz="2000" b="1" dirty="0"/>
              <a:t>Gem</a:t>
            </a:r>
            <a:r>
              <a:rPr lang="ja-JP" altLang="en-US" sz="2000" b="1"/>
              <a:t>をインストール</a:t>
            </a:r>
            <a:endParaRPr lang="en-US" altLang="ja-JP" sz="2000" b="1" dirty="0"/>
          </a:p>
          <a:p>
            <a:r>
              <a:rPr lang="en-US" altLang="ja-JP" sz="2000" b="1" dirty="0"/>
              <a:t>      $ bundle install</a:t>
            </a:r>
          </a:p>
          <a:p>
            <a:endParaRPr lang="en-US" altLang="ja-JP" sz="2000" b="1" dirty="0"/>
          </a:p>
          <a:p>
            <a:r>
              <a:rPr lang="en-US" altLang="ja-JP" sz="2000" b="1" dirty="0"/>
              <a:t>9 image</a:t>
            </a:r>
            <a:r>
              <a:rPr lang="ja-JP" altLang="en-US" sz="2000" b="1"/>
              <a:t>カラムを追加</a:t>
            </a:r>
            <a:endParaRPr lang="en-US" altLang="ja-JP" sz="2000" b="1" dirty="0"/>
          </a:p>
          <a:p>
            <a:r>
              <a:rPr lang="ja-JP" altLang="en-US" sz="2000" b="1"/>
              <a:t>　</a:t>
            </a:r>
            <a:r>
              <a:rPr lang="en" altLang="ja-JP" sz="2000" b="1" dirty="0"/>
              <a:t> $ bundle exec rails g migration </a:t>
            </a:r>
            <a:r>
              <a:rPr lang="en" altLang="ja-JP" sz="2000" b="1" dirty="0" err="1"/>
              <a:t>AddTitleToBlogs</a:t>
            </a:r>
            <a:endParaRPr lang="en" altLang="ja-JP" sz="2000" b="1" dirty="0"/>
          </a:p>
          <a:p>
            <a:r>
              <a:rPr lang="ja-JP" altLang="en-US" sz="2000" b="1"/>
              <a:t>　</a:t>
            </a:r>
            <a:r>
              <a:rPr lang="en" altLang="ja-JP" sz="2000" b="1" dirty="0"/>
              <a:t> $ bundle exec rails </a:t>
            </a:r>
            <a:r>
              <a:rPr lang="en" altLang="ja-JP" sz="2000" b="1" dirty="0" err="1"/>
              <a:t>db:migrate</a:t>
            </a:r>
            <a:endParaRPr lang="en" altLang="ja-JP" sz="2000" b="1" dirty="0"/>
          </a:p>
          <a:p>
            <a:endParaRPr lang="en" altLang="ja-JP" sz="2000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B010FF-02CD-3049-9EB1-5E31D2826222}"/>
              </a:ext>
            </a:extLst>
          </p:cNvPr>
          <p:cNvSpPr/>
          <p:nvPr/>
        </p:nvSpPr>
        <p:spPr>
          <a:xfrm>
            <a:off x="407368" y="116632"/>
            <a:ext cx="3555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　　</a:t>
            </a:r>
            <a:r>
              <a:rPr lang="en-US" altLang="ja-JP" sz="2400" b="1" dirty="0"/>
              <a:t>image</a:t>
            </a:r>
            <a:r>
              <a:rPr lang="ja-JP" altLang="en-US" sz="2400" b="1"/>
              <a:t>について</a:t>
            </a:r>
          </a:p>
        </p:txBody>
      </p:sp>
    </p:spTree>
    <p:extLst>
      <p:ext uri="{BB962C8B-B14F-4D97-AF65-F5344CB8AC3E}">
        <p14:creationId xmlns:p14="http://schemas.microsoft.com/office/powerpoint/2010/main" val="287155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978496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516178-84B3-E24A-84B5-3C44EA24685E}"/>
              </a:ext>
            </a:extLst>
          </p:cNvPr>
          <p:cNvSpPr/>
          <p:nvPr/>
        </p:nvSpPr>
        <p:spPr>
          <a:xfrm>
            <a:off x="479376" y="762472"/>
            <a:ext cx="110172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10 </a:t>
            </a:r>
            <a:r>
              <a:rPr lang="ja-JP" altLang="en-US" sz="2000" b="1"/>
              <a:t>アップローダー作成</a:t>
            </a:r>
            <a:endParaRPr lang="en-US" altLang="ja-JP" sz="2000" b="1" dirty="0"/>
          </a:p>
          <a:p>
            <a:r>
              <a:rPr lang="ja-JP" altLang="en-US" sz="2000" b="1"/>
              <a:t>　　</a:t>
            </a:r>
            <a:r>
              <a:rPr lang="en" altLang="ja-JP" sz="2000" b="1" dirty="0"/>
              <a:t>$ rails g uploader Image </a:t>
            </a:r>
            <a:br>
              <a:rPr lang="en" altLang="ja-JP" sz="2000" b="1" dirty="0"/>
            </a:br>
            <a:endParaRPr lang="en" altLang="ja-JP" sz="2000" b="1" dirty="0"/>
          </a:p>
          <a:p>
            <a:r>
              <a:rPr lang="en-US" altLang="ja-JP" sz="2000" b="1" dirty="0"/>
              <a:t>11 </a:t>
            </a:r>
            <a:r>
              <a:rPr lang="ja-JP" altLang="en-US" sz="2000" b="1"/>
              <a:t>モデルに</a:t>
            </a:r>
            <a:r>
              <a:rPr lang="en-US" altLang="ja-JP" sz="2000" b="1" dirty="0" err="1"/>
              <a:t>carrierwave</a:t>
            </a:r>
            <a:r>
              <a:rPr lang="ja-JP" altLang="en-US" sz="2000" b="1"/>
              <a:t>用の設定を行う</a:t>
            </a:r>
            <a:endParaRPr lang="en-US" altLang="ja-JP" sz="2000" b="1" dirty="0"/>
          </a:p>
          <a:p>
            <a:r>
              <a:rPr lang="en-US" altLang="ja-JP" sz="2000" b="1" dirty="0"/>
              <a:t>      blog</a:t>
            </a:r>
            <a:r>
              <a:rPr lang="ja-JP" altLang="en-US" sz="2000" b="1"/>
              <a:t>モデルの</a:t>
            </a:r>
            <a:r>
              <a:rPr lang="en-US" altLang="ja-JP" sz="2000" b="1" dirty="0"/>
              <a:t>image</a:t>
            </a:r>
            <a:r>
              <a:rPr lang="ja-JP" altLang="en-US" sz="2000" b="1"/>
              <a:t>カラムに、</a:t>
            </a:r>
            <a:r>
              <a:rPr lang="en-US" altLang="ja-JP" sz="2000" b="1" dirty="0" err="1"/>
              <a:t>ImageUploader</a:t>
            </a:r>
            <a:r>
              <a:rPr lang="ja-JP" altLang="en-US" sz="2000" b="1"/>
              <a:t>を紐付け</a:t>
            </a:r>
            <a:endParaRPr lang="en-US" altLang="ja-JP" sz="2000" b="1" dirty="0"/>
          </a:p>
          <a:p>
            <a:br>
              <a:rPr lang="en" altLang="ja-JP" sz="2000" b="1" dirty="0"/>
            </a:br>
            <a:endParaRPr lang="en" altLang="ja-JP" sz="2000" b="1" dirty="0"/>
          </a:p>
          <a:p>
            <a:endParaRPr lang="en" altLang="ja-JP" sz="2000" b="1" dirty="0"/>
          </a:p>
          <a:p>
            <a:endParaRPr lang="en" altLang="ja-JP" sz="2000" b="1" dirty="0"/>
          </a:p>
          <a:p>
            <a:r>
              <a:rPr lang="en" altLang="ja-JP" sz="2000" b="1" dirty="0"/>
              <a:t>12 </a:t>
            </a:r>
            <a:r>
              <a:rPr lang="ja-JP" altLang="en-US" sz="2000" b="1"/>
              <a:t>フォームをファイル形式に変更</a:t>
            </a:r>
            <a:endParaRPr lang="en-US" altLang="ja-JP" sz="2000" b="1" dirty="0"/>
          </a:p>
          <a:p>
            <a:r>
              <a:rPr lang="ja-JP" altLang="en-US" sz="2000" b="1"/>
              <a:t>　　</a:t>
            </a:r>
            <a:r>
              <a:rPr lang="en-US" altLang="ja-JP" sz="2000" b="1" dirty="0"/>
              <a:t>※content </a:t>
            </a:r>
            <a:r>
              <a:rPr lang="ja-JP" altLang="en-US" sz="2000" b="1"/>
              <a:t>しか記載が無かったので追記</a:t>
            </a:r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r>
              <a:rPr lang="en-US" altLang="ja-JP" sz="2000" b="1" dirty="0"/>
              <a:t>13</a:t>
            </a:r>
            <a:r>
              <a:rPr lang="ja-JP" altLang="en-US" sz="2000" b="1"/>
              <a:t> 画像表示に対応</a:t>
            </a:r>
            <a:endParaRPr lang="en-US" altLang="ja-JP" sz="2000" b="1" dirty="0"/>
          </a:p>
          <a:p>
            <a:r>
              <a:rPr lang="ja-JP" altLang="en-US" sz="2000" b="1"/>
              <a:t>　　</a:t>
            </a:r>
            <a:endParaRPr lang="en-US" altLang="ja-JP" sz="20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AC527-3910-FB4C-9556-DC9803C31885}"/>
              </a:ext>
            </a:extLst>
          </p:cNvPr>
          <p:cNvSpPr/>
          <p:nvPr/>
        </p:nvSpPr>
        <p:spPr>
          <a:xfrm>
            <a:off x="417815" y="116632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　　</a:t>
            </a:r>
            <a:r>
              <a:rPr lang="en-US" altLang="ja-JP" sz="2400" b="1" dirty="0"/>
              <a:t> image</a:t>
            </a:r>
            <a:r>
              <a:rPr lang="ja-JP" altLang="en-US" sz="2400" b="1"/>
              <a:t>について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F5E3B4A-BA85-0046-BD80-8239E52F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453060"/>
            <a:ext cx="4711700" cy="901700"/>
          </a:xfrm>
          <a:prstGeom prst="rect">
            <a:avLst/>
          </a:prstGeom>
        </p:spPr>
      </p:pic>
      <p:sp>
        <p:nvSpPr>
          <p:cNvPr id="3" name="角丸四角形 2">
            <a:extLst>
              <a:ext uri="{FF2B5EF4-FFF2-40B4-BE49-F238E27FC236}">
                <a16:creationId xmlns:a16="http://schemas.microsoft.com/office/drawing/2014/main" id="{262BD49D-5A66-6B4D-99C6-EE956038699F}"/>
              </a:ext>
            </a:extLst>
          </p:cNvPr>
          <p:cNvSpPr/>
          <p:nvPr/>
        </p:nvSpPr>
        <p:spPr>
          <a:xfrm>
            <a:off x="0" y="1626568"/>
            <a:ext cx="12192000" cy="788749"/>
          </a:xfrm>
          <a:prstGeom prst="round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3600" b="1" dirty="0">
                <a:solidFill>
                  <a:srgbClr val="C00000"/>
                </a:solidFill>
              </a:rPr>
              <a:t> Why?</a:t>
            </a:r>
            <a:endParaRPr kumimoji="1" lang="ja-JP" altLang="en-US" sz="3600" b="1">
              <a:solidFill>
                <a:srgbClr val="C00000"/>
              </a:solidFill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81B9127-5A2E-0941-B036-532E6CC828F6}"/>
              </a:ext>
            </a:extLst>
          </p:cNvPr>
          <p:cNvSpPr/>
          <p:nvPr/>
        </p:nvSpPr>
        <p:spPr>
          <a:xfrm>
            <a:off x="-24680" y="720080"/>
            <a:ext cx="12192000" cy="788749"/>
          </a:xfrm>
          <a:prstGeom prst="round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3600" b="1" dirty="0">
                <a:solidFill>
                  <a:srgbClr val="C00000"/>
                </a:solidFill>
              </a:rPr>
              <a:t> Why?</a:t>
            </a:r>
            <a:endParaRPr kumimoji="1" lang="ja-JP" altLang="en-US" sz="3600" b="1">
              <a:solidFill>
                <a:srgbClr val="C00000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57F8D33-24B8-3F4D-B228-03305CE0E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9" y="4196845"/>
            <a:ext cx="3312366" cy="1248379"/>
          </a:xfrm>
          <a:prstGeom prst="rect">
            <a:avLst/>
          </a:prstGeom>
        </p:spPr>
      </p:pic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5EBA5511-6EF0-2B45-A7B7-272FFB4995B2}"/>
              </a:ext>
            </a:extLst>
          </p:cNvPr>
          <p:cNvSpPr/>
          <p:nvPr/>
        </p:nvSpPr>
        <p:spPr>
          <a:xfrm>
            <a:off x="0" y="3360331"/>
            <a:ext cx="12192000" cy="788749"/>
          </a:xfrm>
          <a:prstGeom prst="round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3600" b="1" dirty="0">
                <a:solidFill>
                  <a:srgbClr val="C00000"/>
                </a:solidFill>
              </a:rPr>
              <a:t> Why?</a:t>
            </a:r>
            <a:endParaRPr kumimoji="1" lang="ja-JP" altLang="en-US" sz="3600" b="1">
              <a:solidFill>
                <a:srgbClr val="C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B1928F0-29ED-A442-8475-2D4FD47D4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648" y="5589240"/>
            <a:ext cx="3528392" cy="1152128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58EE0B07-C8E7-454A-886E-DDB599AB79DD}"/>
              </a:ext>
            </a:extLst>
          </p:cNvPr>
          <p:cNvSpPr/>
          <p:nvPr/>
        </p:nvSpPr>
        <p:spPr>
          <a:xfrm>
            <a:off x="0" y="5376555"/>
            <a:ext cx="12192000" cy="788749"/>
          </a:xfrm>
          <a:prstGeom prst="round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3600" b="1" dirty="0">
                <a:solidFill>
                  <a:srgbClr val="C00000"/>
                </a:solidFill>
              </a:rPr>
              <a:t> Why?</a:t>
            </a:r>
            <a:endParaRPr kumimoji="1" lang="ja-JP" altLang="en-US" sz="36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21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978496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516178-84B3-E24A-84B5-3C44EA24685E}"/>
              </a:ext>
            </a:extLst>
          </p:cNvPr>
          <p:cNvSpPr/>
          <p:nvPr/>
        </p:nvSpPr>
        <p:spPr>
          <a:xfrm>
            <a:off x="479376" y="762472"/>
            <a:ext cx="1101722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14 </a:t>
            </a:r>
            <a:r>
              <a:rPr lang="ja-JP" altLang="en-US" sz="2000" b="1"/>
              <a:t>ストロングパラメータを設定</a:t>
            </a:r>
            <a:r>
              <a:rPr lang="en" altLang="ja-JP" sz="2000" b="1" dirty="0"/>
              <a:t> </a:t>
            </a:r>
            <a:br>
              <a:rPr lang="en" altLang="ja-JP" sz="2000" b="1" dirty="0"/>
            </a:br>
            <a:endParaRPr lang="en" altLang="ja-JP" sz="2000" b="1" dirty="0"/>
          </a:p>
          <a:p>
            <a:r>
              <a:rPr lang="ja-JP" altLang="en-US" sz="2000" b="1"/>
              <a:t>　　</a:t>
            </a:r>
            <a:endParaRPr lang="en-US" altLang="ja-JP" sz="2000" b="1" dirty="0"/>
          </a:p>
          <a:p>
            <a:r>
              <a:rPr lang="en-US" altLang="ja-JP" sz="2000" b="1" dirty="0"/>
              <a:t>  private</a:t>
            </a:r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r>
              <a:rPr lang="en-US" altLang="ja-JP" sz="2000" b="1" dirty="0"/>
              <a:t>15 </a:t>
            </a:r>
            <a:r>
              <a:rPr lang="ja-JP" altLang="en-US" sz="2000" b="1"/>
              <a:t>画像アップロードに確認画面を挟みたい場</a:t>
            </a:r>
          </a:p>
          <a:p>
            <a:r>
              <a:rPr lang="en-US" altLang="ja-JP" sz="2000" b="1" dirty="0"/>
              <a:t>1, </a:t>
            </a:r>
            <a:r>
              <a:rPr lang="ja-JP" altLang="en-US" sz="2000" b="1"/>
              <a:t>一時的なデータとしてファイル構造を含むデータをキャッシュする </a:t>
            </a:r>
            <a:endParaRPr lang="en-US" altLang="ja-JP" sz="2000" b="1" dirty="0"/>
          </a:p>
          <a:p>
            <a:r>
              <a:rPr lang="en-US" altLang="ja-JP" sz="2000" b="1" dirty="0"/>
              <a:t>2, </a:t>
            </a:r>
            <a:r>
              <a:rPr lang="ja-JP" altLang="en-US" sz="2000" b="1"/>
              <a:t>保存するときにキャッシュしたものを掘り出して値にセットする </a:t>
            </a:r>
            <a:endParaRPr lang="en-US" altLang="ja-JP" sz="2000" b="1" dirty="0"/>
          </a:p>
          <a:p>
            <a:r>
              <a:rPr lang="en-US" altLang="ja-JP" sz="2000" b="1" dirty="0"/>
              <a:t>3, </a:t>
            </a:r>
            <a:r>
              <a:rPr lang="ja-JP" altLang="en-US" sz="2000" b="1"/>
              <a:t>保存する</a:t>
            </a:r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AC527-3910-FB4C-9556-DC9803C31885}"/>
              </a:ext>
            </a:extLst>
          </p:cNvPr>
          <p:cNvSpPr/>
          <p:nvPr/>
        </p:nvSpPr>
        <p:spPr>
          <a:xfrm>
            <a:off x="417815" y="116632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　　</a:t>
            </a:r>
            <a:r>
              <a:rPr lang="en-US" altLang="ja-JP" sz="2400" b="1" dirty="0"/>
              <a:t> image</a:t>
            </a:r>
            <a:r>
              <a:rPr lang="ja-JP" altLang="en-US" sz="2400" b="1"/>
              <a:t>について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181B9127-5A2E-0941-B036-532E6CC828F6}"/>
              </a:ext>
            </a:extLst>
          </p:cNvPr>
          <p:cNvSpPr/>
          <p:nvPr/>
        </p:nvSpPr>
        <p:spPr>
          <a:xfrm>
            <a:off x="-24680" y="720080"/>
            <a:ext cx="12192000" cy="788749"/>
          </a:xfrm>
          <a:prstGeom prst="round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3600" b="1" dirty="0">
                <a:solidFill>
                  <a:srgbClr val="C00000"/>
                </a:solidFill>
              </a:rPr>
              <a:t> Why?</a:t>
            </a:r>
            <a:endParaRPr kumimoji="1" lang="ja-JP" altLang="en-US" sz="3600" b="1">
              <a:solidFill>
                <a:srgbClr val="C0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9A3DA8-42C1-5346-9CA2-D552D007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9" y="2039744"/>
            <a:ext cx="6807911" cy="74118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67BDC39-CC5C-5F49-A1B5-140400B76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99" y="4193015"/>
            <a:ext cx="73533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3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2C703-08FC-E84A-AEEE-932B4E2E7159}"/>
              </a:ext>
            </a:extLst>
          </p:cNvPr>
          <p:cNvCxnSpPr/>
          <p:nvPr/>
        </p:nvCxnSpPr>
        <p:spPr>
          <a:xfrm>
            <a:off x="0" y="62068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95962E-CB40-2C47-8B10-D9A88AA7E620}"/>
              </a:ext>
            </a:extLst>
          </p:cNvPr>
          <p:cNvSpPr/>
          <p:nvPr/>
        </p:nvSpPr>
        <p:spPr>
          <a:xfrm>
            <a:off x="6744072" y="978496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ja-JP" b="1" dirty="0"/>
          </a:p>
          <a:p>
            <a:endParaRPr lang="en-US" altLang="ja-JP" b="1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516178-84B3-E24A-84B5-3C44EA24685E}"/>
              </a:ext>
            </a:extLst>
          </p:cNvPr>
          <p:cNvSpPr/>
          <p:nvPr/>
        </p:nvSpPr>
        <p:spPr>
          <a:xfrm>
            <a:off x="479376" y="762472"/>
            <a:ext cx="1101722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/>
              <a:t>15 </a:t>
            </a:r>
            <a:r>
              <a:rPr lang="ja-JP" altLang="en-US" sz="2000" b="1"/>
              <a:t>画像アップロードに確認画面を挟みたい場</a:t>
            </a:r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endParaRPr lang="en-US" altLang="ja-JP" sz="20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AC527-3910-FB4C-9556-DC9803C31885}"/>
              </a:ext>
            </a:extLst>
          </p:cNvPr>
          <p:cNvSpPr/>
          <p:nvPr/>
        </p:nvSpPr>
        <p:spPr>
          <a:xfrm>
            <a:off x="417815" y="116632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/>
              <a:t>手順　　</a:t>
            </a:r>
            <a:r>
              <a:rPr lang="en-US" altLang="ja-JP" sz="2400" b="1" dirty="0"/>
              <a:t> image</a:t>
            </a:r>
            <a:r>
              <a:rPr lang="ja-JP" altLang="en-US" sz="2400" b="1"/>
              <a:t>について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80AF24-4374-DF4F-96E5-C4ECBB08C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88" y="1107005"/>
            <a:ext cx="6933096" cy="27489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AEAE1F1-769F-7140-B563-46271A094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88" y="3903676"/>
            <a:ext cx="5060888" cy="2909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6CF96AA-C90F-EC40-9509-8A21316C1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144" y="4116480"/>
            <a:ext cx="6045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25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16892</TotalTime>
  <Words>1448</Words>
  <Application>Microsoft Macintosh PowerPoint</Application>
  <PresentationFormat>ワイド画面</PresentationFormat>
  <Paragraphs>240</Paragraphs>
  <Slides>19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kato keisuke</dc:creator>
  <cp:lastModifiedBy>加藤桂介</cp:lastModifiedBy>
  <cp:revision>84</cp:revision>
  <dcterms:created xsi:type="dcterms:W3CDTF">2020-01-26T06:25:32Z</dcterms:created>
  <dcterms:modified xsi:type="dcterms:W3CDTF">2020-02-08T00:17:13Z</dcterms:modified>
</cp:coreProperties>
</file>